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3" r:id="rId1"/>
  </p:sldMasterIdLst>
  <p:sldIdLst>
    <p:sldId id="256" r:id="rId2"/>
    <p:sldId id="257" r:id="rId3"/>
    <p:sldId id="258" r:id="rId4"/>
    <p:sldId id="272" r:id="rId5"/>
    <p:sldId id="259" r:id="rId6"/>
    <p:sldId id="268" r:id="rId7"/>
    <p:sldId id="261" r:id="rId8"/>
    <p:sldId id="269" r:id="rId9"/>
    <p:sldId id="263" r:id="rId10"/>
    <p:sldId id="270" r:id="rId11"/>
    <p:sldId id="274" r:id="rId12"/>
    <p:sldId id="275" r:id="rId13"/>
    <p:sldId id="27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414"/>
    <p:restoredTop sz="94690"/>
  </p:normalViewPr>
  <p:slideViewPr>
    <p:cSldViewPr snapToGrid="0" snapToObjects="1">
      <p:cViewPr varScale="1">
        <p:scale>
          <a:sx n="99" d="100"/>
          <a:sy n="99" d="100"/>
        </p:scale>
        <p:origin x="208" y="4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610A-17B4-4656-93CF-E1D9982860F7}"/>
              </a:ext>
            </a:extLst>
          </p:cNvPr>
          <p:cNvSpPr>
            <a:spLocks noGrp="1"/>
          </p:cNvSpPr>
          <p:nvPr>
            <p:ph type="ctrTitle"/>
          </p:nvPr>
        </p:nvSpPr>
        <p:spPr>
          <a:xfrm>
            <a:off x="912629" y="1371600"/>
            <a:ext cx="5935540" cy="2696866"/>
          </a:xfrm>
        </p:spPr>
        <p:txBody>
          <a:bodyPr anchor="t">
            <a:normAutofit/>
          </a:bodyPr>
          <a:lstStyle>
            <a:lvl1pPr algn="l">
              <a:defRPr sz="4000"/>
            </a:lvl1pPr>
          </a:lstStyle>
          <a:p>
            <a:r>
              <a:rPr lang="en-US" dirty="0"/>
              <a:t>Click to edit Master title style</a:t>
            </a:r>
          </a:p>
        </p:txBody>
      </p:sp>
      <p:sp>
        <p:nvSpPr>
          <p:cNvPr id="3" name="Subtitle 2">
            <a:extLst>
              <a:ext uri="{FF2B5EF4-FFF2-40B4-BE49-F238E27FC236}">
                <a16:creationId xmlns:a16="http://schemas.microsoft.com/office/drawing/2014/main" id="{A451C80B-DFD6-415B-BA5B-E56E510CD12B}"/>
              </a:ext>
            </a:extLst>
          </p:cNvPr>
          <p:cNvSpPr>
            <a:spLocks noGrp="1"/>
          </p:cNvSpPr>
          <p:nvPr>
            <p:ph type="subTitle" idx="1"/>
          </p:nvPr>
        </p:nvSpPr>
        <p:spPr>
          <a:xfrm>
            <a:off x="912629" y="4584879"/>
            <a:ext cx="5935540" cy="1287887"/>
          </a:xfrm>
        </p:spPr>
        <p:txBody>
          <a:bodyPr anchor="b">
            <a:normAutofit/>
          </a:bodyPr>
          <a:lstStyle>
            <a:lvl1pPr marL="0" indent="0" algn="l">
              <a:lnSpc>
                <a:spcPct val="13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7A2065B-06FF-4991-9F8A-4BE25457B479}"/>
              </a:ext>
            </a:extLst>
          </p:cNvPr>
          <p:cNvSpPr>
            <a:spLocks noGrp="1"/>
          </p:cNvSpPr>
          <p:nvPr>
            <p:ph type="dt" sz="half" idx="10"/>
          </p:nvPr>
        </p:nvSpPr>
        <p:spPr/>
        <p:txBody>
          <a:bodyPr/>
          <a:lstStyle/>
          <a:p>
            <a:fld id="{0D4E46AA-1EC0-4433-9956-E798E94A6FB7}" type="datetimeFigureOut">
              <a:rPr lang="en-US" smtClean="0"/>
              <a:t>12/7/21</a:t>
            </a:fld>
            <a:endParaRPr lang="en-US"/>
          </a:p>
        </p:txBody>
      </p:sp>
      <p:sp>
        <p:nvSpPr>
          <p:cNvPr id="5" name="Footer Placeholder 4">
            <a:extLst>
              <a:ext uri="{FF2B5EF4-FFF2-40B4-BE49-F238E27FC236}">
                <a16:creationId xmlns:a16="http://schemas.microsoft.com/office/drawing/2014/main" id="{B20DF2FA-C604-45D8-A633-11D3742EC1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EE5DA9-2D04-4850-AB9F-BD353816504A}"/>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6793486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E4BB7-3F30-4C31-9BB2-8EC24FC0A1D6}"/>
              </a:ext>
            </a:extLst>
          </p:cNvPr>
          <p:cNvSpPr>
            <a:spLocks noGrp="1"/>
          </p:cNvSpPr>
          <p:nvPr>
            <p:ph type="title"/>
          </p:nvPr>
        </p:nvSpPr>
        <p:spPr/>
        <p:txBody>
          <a:bodyPr/>
          <a:lstStyle/>
          <a:p>
            <a:r>
              <a:rPr lang="en-US" dirty="0"/>
              <a:t>Click to edit Master title style</a:t>
            </a:r>
          </a:p>
        </p:txBody>
      </p:sp>
      <p:sp>
        <p:nvSpPr>
          <p:cNvPr id="3" name="Vertical Text Placeholder 2">
            <a:extLst>
              <a:ext uri="{FF2B5EF4-FFF2-40B4-BE49-F238E27FC236}">
                <a16:creationId xmlns:a16="http://schemas.microsoft.com/office/drawing/2014/main" id="{1ECF4134-70F5-4EE6-88BE-49D129630C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9EABC7-C044-44DE-B303-55A0581DA1E8}"/>
              </a:ext>
            </a:extLst>
          </p:cNvPr>
          <p:cNvSpPr>
            <a:spLocks noGrp="1"/>
          </p:cNvSpPr>
          <p:nvPr>
            <p:ph type="dt" sz="half" idx="10"/>
          </p:nvPr>
        </p:nvSpPr>
        <p:spPr/>
        <p:txBody>
          <a:bodyPr/>
          <a:lstStyle/>
          <a:p>
            <a:fld id="{0D4E46AA-1EC0-4433-9956-E798E94A6FB7}" type="datetimeFigureOut">
              <a:rPr lang="en-US" smtClean="0"/>
              <a:t>12/7/21</a:t>
            </a:fld>
            <a:endParaRPr lang="en-US"/>
          </a:p>
        </p:txBody>
      </p:sp>
      <p:sp>
        <p:nvSpPr>
          <p:cNvPr id="5" name="Footer Placeholder 4">
            <a:extLst>
              <a:ext uri="{FF2B5EF4-FFF2-40B4-BE49-F238E27FC236}">
                <a16:creationId xmlns:a16="http://schemas.microsoft.com/office/drawing/2014/main" id="{4D4A63E1-5BC5-402E-9916-BAB84BCF0B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F915-AF64-4ECC-8B1A-B7E6A89B7917}"/>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20249479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B09414-2AA1-4D8E-A00A-C092FBC92D91}"/>
              </a:ext>
            </a:extLst>
          </p:cNvPr>
          <p:cNvSpPr>
            <a:spLocks noGrp="1"/>
          </p:cNvSpPr>
          <p:nvPr>
            <p:ph type="title" orient="vert"/>
          </p:nvPr>
        </p:nvSpPr>
        <p:spPr>
          <a:xfrm>
            <a:off x="9198077" y="1401097"/>
            <a:ext cx="2155722" cy="4775865"/>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D42C3A78-37C5-46D0-9DF4-CB78AF883C2C}"/>
              </a:ext>
            </a:extLst>
          </p:cNvPr>
          <p:cNvSpPr>
            <a:spLocks noGrp="1"/>
          </p:cNvSpPr>
          <p:nvPr>
            <p:ph type="body" orient="vert" idx="1"/>
          </p:nvPr>
        </p:nvSpPr>
        <p:spPr>
          <a:xfrm>
            <a:off x="838200" y="1401097"/>
            <a:ext cx="8232058" cy="477586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49D8705E-925D-4F57-8268-107CE3CF4C45}"/>
              </a:ext>
            </a:extLst>
          </p:cNvPr>
          <p:cNvSpPr>
            <a:spLocks noGrp="1"/>
          </p:cNvSpPr>
          <p:nvPr>
            <p:ph type="dt" sz="half" idx="10"/>
          </p:nvPr>
        </p:nvSpPr>
        <p:spPr/>
        <p:txBody>
          <a:bodyPr/>
          <a:lstStyle/>
          <a:p>
            <a:fld id="{0D4E46AA-1EC0-4433-9956-E798E94A6FB7}" type="datetimeFigureOut">
              <a:rPr lang="en-US" smtClean="0"/>
              <a:t>12/7/21</a:t>
            </a:fld>
            <a:endParaRPr lang="en-US"/>
          </a:p>
        </p:txBody>
      </p:sp>
      <p:sp>
        <p:nvSpPr>
          <p:cNvPr id="5" name="Footer Placeholder 4">
            <a:extLst>
              <a:ext uri="{FF2B5EF4-FFF2-40B4-BE49-F238E27FC236}">
                <a16:creationId xmlns:a16="http://schemas.microsoft.com/office/drawing/2014/main" id="{50FE207E-070D-4EC8-A44C-21F1815FDA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5D01D1-C266-4161-A820-C084B980131C}"/>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9491993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08B246-6A68-46BE-9DBD-614FA8CF4E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E47706-8D18-4093-A7C1-F30D7543CED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C7C8FC-AAEA-4AB6-9DB5-2503F58F0E69}"/>
              </a:ext>
            </a:extLst>
          </p:cNvPr>
          <p:cNvSpPr>
            <a:spLocks noGrp="1"/>
          </p:cNvSpPr>
          <p:nvPr>
            <p:ph type="dt" sz="half" idx="10"/>
          </p:nvPr>
        </p:nvSpPr>
        <p:spPr/>
        <p:txBody>
          <a:bodyPr/>
          <a:lstStyle/>
          <a:p>
            <a:fld id="{0D4E46AA-1EC0-4433-9956-E798E94A6FB7}" type="datetimeFigureOut">
              <a:rPr lang="en-US" smtClean="0"/>
              <a:t>12/7/21</a:t>
            </a:fld>
            <a:endParaRPr lang="en-US"/>
          </a:p>
        </p:txBody>
      </p:sp>
      <p:sp>
        <p:nvSpPr>
          <p:cNvPr id="5" name="Footer Placeholder 4">
            <a:extLst>
              <a:ext uri="{FF2B5EF4-FFF2-40B4-BE49-F238E27FC236}">
                <a16:creationId xmlns:a16="http://schemas.microsoft.com/office/drawing/2014/main" id="{E8B1616B-3F08-4869-A522-773C38940F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030CE6-9124-4B3A-A912-AE16B5C34003}"/>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647540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C78885-57B2-4930-BD7D-CBF916EDF1C6}"/>
              </a:ext>
            </a:extLst>
          </p:cNvPr>
          <p:cNvSpPr>
            <a:spLocks noGrp="1"/>
          </p:cNvSpPr>
          <p:nvPr>
            <p:ph type="title"/>
          </p:nvPr>
        </p:nvSpPr>
        <p:spPr>
          <a:xfrm>
            <a:off x="912629" y="1709738"/>
            <a:ext cx="9214884" cy="3159974"/>
          </a:xfrm>
        </p:spPr>
        <p:txBody>
          <a:bodyPr anchor="b">
            <a:normAutofit/>
          </a:bodyPr>
          <a:lstStyle>
            <a:lvl1pPr>
              <a:defRPr sz="4800"/>
            </a:lvl1pPr>
          </a:lstStyle>
          <a:p>
            <a:r>
              <a:rPr lang="en-US" dirty="0"/>
              <a:t>Click to edit Master title style</a:t>
            </a:r>
          </a:p>
        </p:txBody>
      </p:sp>
      <p:sp>
        <p:nvSpPr>
          <p:cNvPr id="3" name="Text Placeholder 2">
            <a:extLst>
              <a:ext uri="{FF2B5EF4-FFF2-40B4-BE49-F238E27FC236}">
                <a16:creationId xmlns:a16="http://schemas.microsoft.com/office/drawing/2014/main" id="{9BE495E4-2F8B-4CC7-88AC-A312067E60D2}"/>
              </a:ext>
            </a:extLst>
          </p:cNvPr>
          <p:cNvSpPr>
            <a:spLocks noGrp="1"/>
          </p:cNvSpPr>
          <p:nvPr>
            <p:ph type="body" idx="1"/>
          </p:nvPr>
        </p:nvSpPr>
        <p:spPr>
          <a:xfrm>
            <a:off x="912628" y="5018567"/>
            <a:ext cx="7907079" cy="1073889"/>
          </a:xfrm>
        </p:spPr>
        <p:txBody>
          <a:bodyPr>
            <a:normAutofit/>
          </a:bodyPr>
          <a:lstStyle>
            <a:lvl1pPr marL="0" indent="0">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F8585CC9-BAD3-4807-90BB-97DA2D6A6BE2}"/>
              </a:ext>
            </a:extLst>
          </p:cNvPr>
          <p:cNvSpPr>
            <a:spLocks noGrp="1"/>
          </p:cNvSpPr>
          <p:nvPr>
            <p:ph type="dt" sz="half" idx="10"/>
          </p:nvPr>
        </p:nvSpPr>
        <p:spPr/>
        <p:txBody>
          <a:bodyPr/>
          <a:lstStyle/>
          <a:p>
            <a:fld id="{0D4E46AA-1EC0-4433-9956-E798E94A6FB7}" type="datetimeFigureOut">
              <a:rPr lang="en-US" smtClean="0"/>
              <a:t>12/7/21</a:t>
            </a:fld>
            <a:endParaRPr lang="en-US"/>
          </a:p>
        </p:txBody>
      </p:sp>
      <p:sp>
        <p:nvSpPr>
          <p:cNvPr id="5" name="Footer Placeholder 4">
            <a:extLst>
              <a:ext uri="{FF2B5EF4-FFF2-40B4-BE49-F238E27FC236}">
                <a16:creationId xmlns:a16="http://schemas.microsoft.com/office/drawing/2014/main" id="{5F108CEF-165F-4D7E-9666-5CD0156B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0EBC3D-3277-4D34-9F67-71040C21E3B3}"/>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585690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B477A4-4D01-45B6-9563-0BF13BA72F7C}"/>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2EE17E00-96AC-45F0-82B2-9F601E9B93C2}"/>
              </a:ext>
            </a:extLst>
          </p:cNvPr>
          <p:cNvSpPr>
            <a:spLocks noGrp="1"/>
          </p:cNvSpPr>
          <p:nvPr>
            <p:ph sz="half" idx="1"/>
          </p:nvPr>
        </p:nvSpPr>
        <p:spPr>
          <a:xfrm>
            <a:off x="914400" y="2849526"/>
            <a:ext cx="5105400" cy="3210479"/>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BA30CD-95C0-427B-A571-A7D8A53278F4}"/>
              </a:ext>
            </a:extLst>
          </p:cNvPr>
          <p:cNvSpPr>
            <a:spLocks noGrp="1"/>
          </p:cNvSpPr>
          <p:nvPr>
            <p:ph sz="half" idx="2"/>
          </p:nvPr>
        </p:nvSpPr>
        <p:spPr>
          <a:xfrm>
            <a:off x="6172200" y="2849526"/>
            <a:ext cx="5105400" cy="3210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F67CAC-53E4-44AF-BEAC-8FFB96F05A86}"/>
              </a:ext>
            </a:extLst>
          </p:cNvPr>
          <p:cNvSpPr>
            <a:spLocks noGrp="1"/>
          </p:cNvSpPr>
          <p:nvPr>
            <p:ph type="dt" sz="half" idx="10"/>
          </p:nvPr>
        </p:nvSpPr>
        <p:spPr/>
        <p:txBody>
          <a:bodyPr/>
          <a:lstStyle/>
          <a:p>
            <a:fld id="{0D4E46AA-1EC0-4433-9956-E798E94A6FB7}" type="datetimeFigureOut">
              <a:rPr lang="en-US" smtClean="0"/>
              <a:t>12/7/21</a:t>
            </a:fld>
            <a:endParaRPr lang="en-US"/>
          </a:p>
        </p:txBody>
      </p:sp>
      <p:sp>
        <p:nvSpPr>
          <p:cNvPr id="6" name="Footer Placeholder 5">
            <a:extLst>
              <a:ext uri="{FF2B5EF4-FFF2-40B4-BE49-F238E27FC236}">
                <a16:creationId xmlns:a16="http://schemas.microsoft.com/office/drawing/2014/main" id="{083D9F3A-E7F0-45E7-AFA8-0D4A669EC1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5F008B-58BB-45FF-923F-5909DAB49D34}"/>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14468663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7B549-9E51-42E0-992A-73E775957773}"/>
              </a:ext>
            </a:extLst>
          </p:cNvPr>
          <p:cNvSpPr>
            <a:spLocks noGrp="1"/>
          </p:cNvSpPr>
          <p:nvPr>
            <p:ph type="title"/>
          </p:nvPr>
        </p:nvSpPr>
        <p:spPr>
          <a:xfrm>
            <a:off x="912628" y="1371599"/>
            <a:ext cx="10442760" cy="939753"/>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C81A5FDC-7C4B-45FB-8462-E2CE79919F33}"/>
              </a:ext>
            </a:extLst>
          </p:cNvPr>
          <p:cNvSpPr>
            <a:spLocks noGrp="1"/>
          </p:cNvSpPr>
          <p:nvPr>
            <p:ph type="body" idx="1"/>
          </p:nvPr>
        </p:nvSpPr>
        <p:spPr>
          <a:xfrm>
            <a:off x="912628" y="2311353"/>
            <a:ext cx="5084947"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CBD8B686-2E92-45B9-A3D7-9DCAA0C50B36}"/>
              </a:ext>
            </a:extLst>
          </p:cNvPr>
          <p:cNvSpPr>
            <a:spLocks noGrp="1"/>
          </p:cNvSpPr>
          <p:nvPr>
            <p:ph sz="half" idx="2"/>
          </p:nvPr>
        </p:nvSpPr>
        <p:spPr>
          <a:xfrm>
            <a:off x="912628" y="3006725"/>
            <a:ext cx="5084947" cy="3182937"/>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86ADB526-4A44-47B6-8D14-93202E590AA7}"/>
              </a:ext>
            </a:extLst>
          </p:cNvPr>
          <p:cNvSpPr>
            <a:spLocks noGrp="1"/>
          </p:cNvSpPr>
          <p:nvPr>
            <p:ph type="body" sz="quarter" idx="3"/>
          </p:nvPr>
        </p:nvSpPr>
        <p:spPr>
          <a:xfrm>
            <a:off x="6172200" y="2311353"/>
            <a:ext cx="5183188" cy="69537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74177CA-5C13-4311-BFD3-B98FBD942DA5}"/>
              </a:ext>
            </a:extLst>
          </p:cNvPr>
          <p:cNvSpPr>
            <a:spLocks noGrp="1"/>
          </p:cNvSpPr>
          <p:nvPr>
            <p:ph sz="quarter" idx="4"/>
          </p:nvPr>
        </p:nvSpPr>
        <p:spPr>
          <a:xfrm>
            <a:off x="6172200" y="3006725"/>
            <a:ext cx="5183188" cy="318293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DEA255A-4CB5-40CA-B756-1AA5E27C20BF}"/>
              </a:ext>
            </a:extLst>
          </p:cNvPr>
          <p:cNvSpPr>
            <a:spLocks noGrp="1"/>
          </p:cNvSpPr>
          <p:nvPr>
            <p:ph type="dt" sz="half" idx="10"/>
          </p:nvPr>
        </p:nvSpPr>
        <p:spPr/>
        <p:txBody>
          <a:bodyPr/>
          <a:lstStyle/>
          <a:p>
            <a:fld id="{0D4E46AA-1EC0-4433-9956-E798E94A6FB7}" type="datetimeFigureOut">
              <a:rPr lang="en-US" smtClean="0"/>
              <a:t>12/7/21</a:t>
            </a:fld>
            <a:endParaRPr lang="en-US"/>
          </a:p>
        </p:txBody>
      </p:sp>
      <p:sp>
        <p:nvSpPr>
          <p:cNvPr id="8" name="Footer Placeholder 7">
            <a:extLst>
              <a:ext uri="{FF2B5EF4-FFF2-40B4-BE49-F238E27FC236}">
                <a16:creationId xmlns:a16="http://schemas.microsoft.com/office/drawing/2014/main" id="{FF3072C4-10F1-49B8-B0BF-69204EDDCFA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A5ACC97-44C1-4887-909B-E6732D3C1FFE}"/>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996312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7D313-943A-47E0-8A7A-DFFBCC297AB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23AC25A7-81C8-4AA1-AD9F-C78A451FDE2E}"/>
              </a:ext>
            </a:extLst>
          </p:cNvPr>
          <p:cNvSpPr>
            <a:spLocks noGrp="1"/>
          </p:cNvSpPr>
          <p:nvPr>
            <p:ph type="dt" sz="half" idx="10"/>
          </p:nvPr>
        </p:nvSpPr>
        <p:spPr/>
        <p:txBody>
          <a:bodyPr/>
          <a:lstStyle/>
          <a:p>
            <a:fld id="{0D4E46AA-1EC0-4433-9956-E798E94A6FB7}" type="datetimeFigureOut">
              <a:rPr lang="en-US" smtClean="0"/>
              <a:t>12/7/21</a:t>
            </a:fld>
            <a:endParaRPr lang="en-US"/>
          </a:p>
        </p:txBody>
      </p:sp>
      <p:sp>
        <p:nvSpPr>
          <p:cNvPr id="4" name="Footer Placeholder 3">
            <a:extLst>
              <a:ext uri="{FF2B5EF4-FFF2-40B4-BE49-F238E27FC236}">
                <a16:creationId xmlns:a16="http://schemas.microsoft.com/office/drawing/2014/main" id="{6EF54740-6022-46B2-9C55-B60E9651684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89497C9-6B5E-46D6-8FE9-0A5E0CF7F95B}"/>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432632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2740D3C-270A-401A-810C-2F86BBBB87D4}"/>
              </a:ext>
            </a:extLst>
          </p:cNvPr>
          <p:cNvSpPr>
            <a:spLocks noGrp="1"/>
          </p:cNvSpPr>
          <p:nvPr>
            <p:ph type="dt" sz="half" idx="10"/>
          </p:nvPr>
        </p:nvSpPr>
        <p:spPr/>
        <p:txBody>
          <a:bodyPr/>
          <a:lstStyle/>
          <a:p>
            <a:fld id="{0D4E46AA-1EC0-4433-9956-E798E94A6FB7}" type="datetimeFigureOut">
              <a:rPr lang="en-US" smtClean="0"/>
              <a:t>12/7/21</a:t>
            </a:fld>
            <a:endParaRPr lang="en-US"/>
          </a:p>
        </p:txBody>
      </p:sp>
      <p:sp>
        <p:nvSpPr>
          <p:cNvPr id="3" name="Footer Placeholder 2">
            <a:extLst>
              <a:ext uri="{FF2B5EF4-FFF2-40B4-BE49-F238E27FC236}">
                <a16:creationId xmlns:a16="http://schemas.microsoft.com/office/drawing/2014/main" id="{DDCBE9F8-1765-4F36-A4DE-1DB136025AC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90CF9E-A6C6-4873-ADBE-7A2939319E58}"/>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234105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08CDF8-00AD-4441-A6D5-9D7A659EB6C0}"/>
              </a:ext>
            </a:extLst>
          </p:cNvPr>
          <p:cNvSpPr>
            <a:spLocks noGrp="1"/>
          </p:cNvSpPr>
          <p:nvPr>
            <p:ph type="title"/>
          </p:nvPr>
        </p:nvSpPr>
        <p:spPr>
          <a:xfrm>
            <a:off x="912628" y="1463038"/>
            <a:ext cx="3859397" cy="1471548"/>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28C330AF-CB7E-420A-AE8A-E02E90325885}"/>
              </a:ext>
            </a:extLst>
          </p:cNvPr>
          <p:cNvSpPr>
            <a:spLocks noGrp="1"/>
          </p:cNvSpPr>
          <p:nvPr>
            <p:ph idx="1"/>
          </p:nvPr>
        </p:nvSpPr>
        <p:spPr>
          <a:xfrm>
            <a:off x="5183188" y="987425"/>
            <a:ext cx="6172200" cy="487362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F43257AD-2422-4CDA-9C55-700F4B5BF251}"/>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E51B7454-C1CC-46F2-A6FB-1FE786C48F49}"/>
              </a:ext>
            </a:extLst>
          </p:cNvPr>
          <p:cNvSpPr>
            <a:spLocks noGrp="1"/>
          </p:cNvSpPr>
          <p:nvPr>
            <p:ph type="dt" sz="half" idx="10"/>
          </p:nvPr>
        </p:nvSpPr>
        <p:spPr/>
        <p:txBody>
          <a:bodyPr/>
          <a:lstStyle/>
          <a:p>
            <a:fld id="{0D4E46AA-1EC0-4433-9956-E798E94A6FB7}" type="datetimeFigureOut">
              <a:rPr lang="en-US" smtClean="0"/>
              <a:t>12/7/21</a:t>
            </a:fld>
            <a:endParaRPr lang="en-US"/>
          </a:p>
        </p:txBody>
      </p:sp>
      <p:sp>
        <p:nvSpPr>
          <p:cNvPr id="6" name="Footer Placeholder 5">
            <a:extLst>
              <a:ext uri="{FF2B5EF4-FFF2-40B4-BE49-F238E27FC236}">
                <a16:creationId xmlns:a16="http://schemas.microsoft.com/office/drawing/2014/main" id="{49077DBE-6CC7-421B-AB5E-341E20BD922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6EAB8F-7526-4CDB-B782-FAD8B3E70B0A}"/>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4275677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1647F-5A61-44C9-81DC-331C9AE5DDAE}"/>
              </a:ext>
            </a:extLst>
          </p:cNvPr>
          <p:cNvSpPr>
            <a:spLocks noGrp="1"/>
          </p:cNvSpPr>
          <p:nvPr>
            <p:ph type="title"/>
          </p:nvPr>
        </p:nvSpPr>
        <p:spPr>
          <a:xfrm>
            <a:off x="912628" y="1463038"/>
            <a:ext cx="3859397" cy="147154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31627A0F-F1B8-49BE-A0FF-7FE16E3BDCC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86D1BD6-1519-4431-9FAF-7D4F4129972C}"/>
              </a:ext>
            </a:extLst>
          </p:cNvPr>
          <p:cNvSpPr>
            <a:spLocks noGrp="1"/>
          </p:cNvSpPr>
          <p:nvPr>
            <p:ph type="body" sz="half" idx="2"/>
          </p:nvPr>
        </p:nvSpPr>
        <p:spPr>
          <a:xfrm>
            <a:off x="912628" y="2934586"/>
            <a:ext cx="3859397" cy="293440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A587A0-353B-42C2-BA96-B1ADEDF642BE}"/>
              </a:ext>
            </a:extLst>
          </p:cNvPr>
          <p:cNvSpPr>
            <a:spLocks noGrp="1"/>
          </p:cNvSpPr>
          <p:nvPr>
            <p:ph type="dt" sz="half" idx="10"/>
          </p:nvPr>
        </p:nvSpPr>
        <p:spPr/>
        <p:txBody>
          <a:bodyPr/>
          <a:lstStyle/>
          <a:p>
            <a:fld id="{0D4E46AA-1EC0-4433-9956-E798E94A6FB7}" type="datetimeFigureOut">
              <a:rPr lang="en-US" smtClean="0"/>
              <a:t>12/7/21</a:t>
            </a:fld>
            <a:endParaRPr lang="en-US"/>
          </a:p>
        </p:txBody>
      </p:sp>
      <p:sp>
        <p:nvSpPr>
          <p:cNvPr id="6" name="Footer Placeholder 5">
            <a:extLst>
              <a:ext uri="{FF2B5EF4-FFF2-40B4-BE49-F238E27FC236}">
                <a16:creationId xmlns:a16="http://schemas.microsoft.com/office/drawing/2014/main" id="{44D5A88E-3957-4B76-B1BE-4164029217B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5F7C5FD-E56A-4C66-8F23-087F95A2FD0E}"/>
              </a:ext>
            </a:extLst>
          </p:cNvPr>
          <p:cNvSpPr>
            <a:spLocks noGrp="1"/>
          </p:cNvSpPr>
          <p:nvPr>
            <p:ph type="sldNum" sz="quarter" idx="12"/>
          </p:nvPr>
        </p:nvSpPr>
        <p:spPr/>
        <p:txBody>
          <a:bodyPr/>
          <a:lstStyle/>
          <a:p>
            <a:fld id="{70C38C08-47C7-4847-B0BE-B9D8DEEB3D1B}" type="slidenum">
              <a:rPr lang="en-US" smtClean="0"/>
              <a:t>‹#›</a:t>
            </a:fld>
            <a:endParaRPr lang="en-US"/>
          </a:p>
        </p:txBody>
      </p:sp>
    </p:spTree>
    <p:extLst>
      <p:ext uri="{BB962C8B-B14F-4D97-AF65-F5344CB8AC3E}">
        <p14:creationId xmlns:p14="http://schemas.microsoft.com/office/powerpoint/2010/main" val="37638915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AB4E786-7636-4278-8595-D365D28A796A}"/>
              </a:ext>
            </a:extLst>
          </p:cNvPr>
          <p:cNvSpPr>
            <a:spLocks noGrp="1"/>
          </p:cNvSpPr>
          <p:nvPr>
            <p:ph type="title"/>
          </p:nvPr>
        </p:nvSpPr>
        <p:spPr>
          <a:xfrm>
            <a:off x="914400" y="1371600"/>
            <a:ext cx="10363200" cy="1314443"/>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EA740849-7059-4C70-992B-5304D2EE9BAB}"/>
              </a:ext>
            </a:extLst>
          </p:cNvPr>
          <p:cNvSpPr>
            <a:spLocks noGrp="1"/>
          </p:cNvSpPr>
          <p:nvPr>
            <p:ph type="body" idx="1"/>
          </p:nvPr>
        </p:nvSpPr>
        <p:spPr>
          <a:xfrm>
            <a:off x="914399" y="2853369"/>
            <a:ext cx="10363200" cy="3088460"/>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09FEBF6-CEA6-4332-87B3-697807571C84}"/>
              </a:ext>
            </a:extLst>
          </p:cNvPr>
          <p:cNvSpPr>
            <a:spLocks noGrp="1"/>
          </p:cNvSpPr>
          <p:nvPr>
            <p:ph type="dt" sz="half" idx="2"/>
          </p:nvPr>
        </p:nvSpPr>
        <p:spPr>
          <a:xfrm>
            <a:off x="912628" y="6356350"/>
            <a:ext cx="2743200" cy="365125"/>
          </a:xfrm>
          <a:prstGeom prst="rect">
            <a:avLst/>
          </a:prstGeom>
        </p:spPr>
        <p:txBody>
          <a:bodyPr vert="horz" lIns="91440" tIns="45720" rIns="91440" bIns="45720" rtlCol="0" anchor="ctr"/>
          <a:lstStyle>
            <a:lvl1pPr algn="l">
              <a:defRPr sz="900" b="1" cap="all" spc="300" baseline="0">
                <a:solidFill>
                  <a:schemeClr val="tx1"/>
                </a:solidFill>
              </a:defRPr>
            </a:lvl1pPr>
          </a:lstStyle>
          <a:p>
            <a:fld id="{0D4E46AA-1EC0-4433-9956-E798E94A6FB7}" type="datetimeFigureOut">
              <a:rPr lang="en-US" smtClean="0"/>
              <a:pPr/>
              <a:t>12/7/21</a:t>
            </a:fld>
            <a:endParaRPr lang="en-US" dirty="0"/>
          </a:p>
        </p:txBody>
      </p:sp>
      <p:sp>
        <p:nvSpPr>
          <p:cNvPr id="5" name="Footer Placeholder 4">
            <a:extLst>
              <a:ext uri="{FF2B5EF4-FFF2-40B4-BE49-F238E27FC236}">
                <a16:creationId xmlns:a16="http://schemas.microsoft.com/office/drawing/2014/main" id="{BC6BAF94-621C-43E1-BA0C-410A6899031B}"/>
              </a:ext>
            </a:extLst>
          </p:cNvPr>
          <p:cNvSpPr>
            <a:spLocks noGrp="1"/>
          </p:cNvSpPr>
          <p:nvPr>
            <p:ph type="ftr" sz="quarter" idx="3"/>
          </p:nvPr>
        </p:nvSpPr>
        <p:spPr>
          <a:xfrm>
            <a:off x="6767622" y="6356350"/>
            <a:ext cx="4040373" cy="365125"/>
          </a:xfrm>
          <a:prstGeom prst="rect">
            <a:avLst/>
          </a:prstGeom>
        </p:spPr>
        <p:txBody>
          <a:bodyPr vert="horz" lIns="91440" tIns="45720" rIns="91440" bIns="45720" rtlCol="0" anchor="ctr"/>
          <a:lstStyle>
            <a:lvl1pPr algn="r">
              <a:defRPr sz="900" b="1" cap="all" spc="300" baseline="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137D19E5-9E16-48C9-AAE2-0C70679A8D7B}"/>
              </a:ext>
            </a:extLst>
          </p:cNvPr>
          <p:cNvSpPr>
            <a:spLocks noGrp="1"/>
          </p:cNvSpPr>
          <p:nvPr>
            <p:ph type="sldNum" sz="quarter" idx="4"/>
          </p:nvPr>
        </p:nvSpPr>
        <p:spPr>
          <a:xfrm>
            <a:off x="10807995" y="6356350"/>
            <a:ext cx="723014" cy="365125"/>
          </a:xfrm>
          <a:prstGeom prst="rect">
            <a:avLst/>
          </a:prstGeom>
        </p:spPr>
        <p:txBody>
          <a:bodyPr vert="horz" lIns="91440" tIns="45720" rIns="91440" bIns="45720" rtlCol="0" anchor="ctr"/>
          <a:lstStyle>
            <a:lvl1pPr algn="r">
              <a:defRPr sz="900" b="1" cap="all" spc="300" baseline="0">
                <a:solidFill>
                  <a:schemeClr val="tx1"/>
                </a:solidFill>
              </a:defRPr>
            </a:lvl1pPr>
          </a:lstStyle>
          <a:p>
            <a:fld id="{70C38C08-47C7-4847-B0BE-B9D8DEEB3D1B}" type="slidenum">
              <a:rPr lang="en-US" smtClean="0"/>
              <a:pPr/>
              <a:t>‹#›</a:t>
            </a:fld>
            <a:endParaRPr lang="en-US" dirty="0"/>
          </a:p>
        </p:txBody>
      </p:sp>
      <p:cxnSp>
        <p:nvCxnSpPr>
          <p:cNvPr id="7" name="Straight Connector 6">
            <a:extLst>
              <a:ext uri="{FF2B5EF4-FFF2-40B4-BE49-F238E27FC236}">
                <a16:creationId xmlns:a16="http://schemas.microsoft.com/office/drawing/2014/main" id="{F209B62C-3402-4623-9A7C-AA048B56F8C3}"/>
              </a:ext>
            </a:extLst>
          </p:cNvPr>
          <p:cNvCxnSpPr>
            <a:cxnSpLocks/>
          </p:cNvCxnSpPr>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6915454"/>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22" r:id="rId6"/>
    <p:sldLayoutId id="2147483717" r:id="rId7"/>
    <p:sldLayoutId id="2147483718" r:id="rId8"/>
    <p:sldLayoutId id="2147483719" r:id="rId9"/>
    <p:sldLayoutId id="2147483721" r:id="rId10"/>
    <p:sldLayoutId id="2147483720" r:id="rId11"/>
  </p:sldLayoutIdLst>
  <p:txStyles>
    <p:titleStyle>
      <a:lvl1pPr algn="l" defTabSz="914400" rtl="0" eaLnBrk="1" latinLnBrk="0" hangingPunct="1">
        <a:lnSpc>
          <a:spcPct val="10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87000"/>
        <a:buFont typeface="Arial" panose="020B0604020202020204" pitchFamily="34" charset="0"/>
        <a:buChar char="•"/>
        <a:defRPr sz="2000" kern="1200">
          <a:solidFill>
            <a:schemeClr val="tx1"/>
          </a:solidFill>
          <a:latin typeface="+mn-lt"/>
          <a:ea typeface="+mn-ea"/>
          <a:cs typeface="+mn-cs"/>
        </a:defRPr>
      </a:lvl1pPr>
      <a:lvl2pPr marL="274320" indent="0" algn="l" defTabSz="914400" rtl="0" eaLnBrk="1" latinLnBrk="0" hangingPunct="1">
        <a:lnSpc>
          <a:spcPct val="120000"/>
        </a:lnSpc>
        <a:spcBef>
          <a:spcPts val="500"/>
        </a:spcBef>
        <a:buSzPct val="87000"/>
        <a:buFontTx/>
        <a:buNone/>
        <a:defRPr sz="1800"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SzPct val="87000"/>
        <a:buFont typeface="Arial" panose="020B0604020202020204" pitchFamily="34" charset="0"/>
        <a:buChar char="•"/>
        <a:defRPr sz="1600" kern="1200">
          <a:solidFill>
            <a:schemeClr val="tx1"/>
          </a:solidFill>
          <a:latin typeface="+mn-lt"/>
          <a:ea typeface="+mn-ea"/>
          <a:cs typeface="+mn-cs"/>
        </a:defRPr>
      </a:lvl3pPr>
      <a:lvl4pPr marL="594360" indent="0" algn="l" defTabSz="914400" rtl="0" eaLnBrk="1" latinLnBrk="0" hangingPunct="1">
        <a:lnSpc>
          <a:spcPct val="120000"/>
        </a:lnSpc>
        <a:spcBef>
          <a:spcPts val="500"/>
        </a:spcBef>
        <a:buSzPct val="87000"/>
        <a:buFontTx/>
        <a:buNone/>
        <a:defRPr sz="1400"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SzPct val="87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www.apartmentlist.com/research/national-rent-data" TargetMode="External"/><Relationship Id="rId2" Type="http://schemas.openxmlformats.org/officeDocument/2006/relationships/hyperlink" Target="https://streeteasy.com/blog/data-dashboard/" TargetMode="External"/><Relationship Id="rId1" Type="http://schemas.openxmlformats.org/officeDocument/2006/relationships/slideLayout" Target="../slideLayouts/slideLayout2.xml"/><Relationship Id="rId6" Type="http://schemas.openxmlformats.org/officeDocument/2006/relationships/hyperlink" Target="https://github.com/Codecademy/datasets/tree/master/streeteasy" TargetMode="External"/><Relationship Id="rId5" Type="http://schemas.openxmlformats.org/officeDocument/2006/relationships/hyperlink" Target="https://www.statista.com/topics/4465/rental-market-in-the-us/#dossierKeyfigures" TargetMode="External"/><Relationship Id="rId4" Type="http://schemas.openxmlformats.org/officeDocument/2006/relationships/hyperlink" Target="https://ipropertymanagement.com/research/average-rent-by-yea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apartmentlist.com/research/category/data-rent-estimates" TargetMode="External"/><Relationship Id="rId7" Type="http://schemas.openxmlformats.org/officeDocument/2006/relationships/image" Target="../media/image4.png"/><Relationship Id="rId2" Type="http://schemas.openxmlformats.org/officeDocument/2006/relationships/hyperlink" Target="https://streeteasy.com/blog/data-dashboard/" TargetMode="Externa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hyperlink" Target="https://github.com/Codecademy/datasets/tree/master/streeteasy"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public.tableau.com/app/profile/leticia.salazar3386/viz/Data607FinalProject/MapRentAvg#1" TargetMode="External"/><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3" descr="Cable car on a city street">
            <a:extLst>
              <a:ext uri="{FF2B5EF4-FFF2-40B4-BE49-F238E27FC236}">
                <a16:creationId xmlns:a16="http://schemas.microsoft.com/office/drawing/2014/main" id="{8C49C1F4-97B9-4EF6-AD8E-46CABF9328B5}"/>
              </a:ext>
            </a:extLst>
          </p:cNvPr>
          <p:cNvPicPr>
            <a:picLocks noChangeAspect="1"/>
          </p:cNvPicPr>
          <p:nvPr/>
        </p:nvPicPr>
        <p:blipFill rotWithShape="1">
          <a:blip r:embed="rId2"/>
          <a:srcRect t="19768" b="35232"/>
          <a:stretch/>
        </p:blipFill>
        <p:spPr>
          <a:xfrm>
            <a:off x="20" y="10"/>
            <a:ext cx="12191979" cy="6857989"/>
          </a:xfrm>
          <a:prstGeom prst="rect">
            <a:avLst/>
          </a:prstGeom>
        </p:spPr>
      </p:pic>
      <p:sp>
        <p:nvSpPr>
          <p:cNvPr id="29" name="Rectangle 28">
            <a:extLst>
              <a:ext uri="{FF2B5EF4-FFF2-40B4-BE49-F238E27FC236}">
                <a16:creationId xmlns:a16="http://schemas.microsoft.com/office/drawing/2014/main" id="{9BD78BA5-2579-4D62-B68F-2289D39BF3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6" y="0"/>
            <a:ext cx="8543515"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1EC018-CE9F-1D4A-9599-E10E1FBEF044}"/>
              </a:ext>
            </a:extLst>
          </p:cNvPr>
          <p:cNvSpPr>
            <a:spLocks noGrp="1"/>
          </p:cNvSpPr>
          <p:nvPr>
            <p:ph type="ctrTitle"/>
          </p:nvPr>
        </p:nvSpPr>
        <p:spPr>
          <a:xfrm>
            <a:off x="914400" y="914400"/>
            <a:ext cx="4892948" cy="3427867"/>
          </a:xfrm>
        </p:spPr>
        <p:txBody>
          <a:bodyPr anchor="t">
            <a:normAutofit/>
          </a:bodyPr>
          <a:lstStyle/>
          <a:p>
            <a:r>
              <a:rPr lang="en-US" dirty="0">
                <a:solidFill>
                  <a:srgbClr val="FFFFFF"/>
                </a:solidFill>
              </a:rPr>
              <a:t>Data 607 Final Project: Apartment Rental Cost Changes Over Time</a:t>
            </a:r>
          </a:p>
        </p:txBody>
      </p:sp>
      <p:sp>
        <p:nvSpPr>
          <p:cNvPr id="3" name="Subtitle 2">
            <a:extLst>
              <a:ext uri="{FF2B5EF4-FFF2-40B4-BE49-F238E27FC236}">
                <a16:creationId xmlns:a16="http://schemas.microsoft.com/office/drawing/2014/main" id="{FC3202D5-D4F3-5C4F-9C56-5FDA53E512CC}"/>
              </a:ext>
            </a:extLst>
          </p:cNvPr>
          <p:cNvSpPr>
            <a:spLocks noGrp="1"/>
          </p:cNvSpPr>
          <p:nvPr>
            <p:ph type="subTitle" idx="1"/>
          </p:nvPr>
        </p:nvSpPr>
        <p:spPr>
          <a:xfrm>
            <a:off x="925290" y="5253051"/>
            <a:ext cx="4892948" cy="812923"/>
          </a:xfrm>
        </p:spPr>
        <p:txBody>
          <a:bodyPr anchor="t">
            <a:normAutofit fontScale="92500" lnSpcReduction="20000"/>
          </a:bodyPr>
          <a:lstStyle/>
          <a:p>
            <a:r>
              <a:rPr lang="en-US" dirty="0">
                <a:solidFill>
                  <a:srgbClr val="FFFFFF"/>
                </a:solidFill>
              </a:rPr>
              <a:t>Leticia Salazar</a:t>
            </a:r>
          </a:p>
          <a:p>
            <a:r>
              <a:rPr lang="en-US" dirty="0">
                <a:solidFill>
                  <a:srgbClr val="FFFFFF"/>
                </a:solidFill>
              </a:rPr>
              <a:t>Fall 2021</a:t>
            </a:r>
          </a:p>
        </p:txBody>
      </p:sp>
      <p:cxnSp>
        <p:nvCxnSpPr>
          <p:cNvPr id="31" name="Straight Connector 30">
            <a:extLst>
              <a:ext uri="{FF2B5EF4-FFF2-40B4-BE49-F238E27FC236}">
                <a16:creationId xmlns:a16="http://schemas.microsoft.com/office/drawing/2014/main" id="{97CC2FE6-3AD0-4131-B4BC-1F4D65E25E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7529"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26026947"/>
      </p:ext>
    </p:extLst>
  </p:cSld>
  <p:clrMapOvr>
    <a:masterClrMapping/>
  </p:clrMapOvr>
  <mc:AlternateContent xmlns:mc="http://schemas.openxmlformats.org/markup-compatibility/2006">
    <mc:Choice xmlns:p14="http://schemas.microsoft.com/office/powerpoint/2010/main" Requires="p14">
      <p:transition spd="slow" p14:dur="2000" advTm="24820"/>
    </mc:Choice>
    <mc:Fallback>
      <p:transition spd="slow" advTm="2482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44CAA32-F237-419C-A2DD-43C28D920D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48FF68F-A301-DB44-999F-471B31943EB5}"/>
              </a:ext>
            </a:extLst>
          </p:cNvPr>
          <p:cNvSpPr>
            <a:spLocks noGrp="1"/>
          </p:cNvSpPr>
          <p:nvPr>
            <p:ph type="title"/>
          </p:nvPr>
        </p:nvSpPr>
        <p:spPr>
          <a:xfrm>
            <a:off x="914399" y="1181426"/>
            <a:ext cx="4079987" cy="690400"/>
          </a:xfrm>
        </p:spPr>
        <p:txBody>
          <a:bodyPr>
            <a:normAutofit fontScale="90000"/>
          </a:bodyPr>
          <a:lstStyle/>
          <a:p>
            <a:r>
              <a:rPr lang="en-US" dirty="0"/>
              <a:t>Conclusion</a:t>
            </a:r>
          </a:p>
        </p:txBody>
      </p:sp>
      <p:cxnSp>
        <p:nvCxnSpPr>
          <p:cNvPr id="12" name="Straight Connector 11">
            <a:extLst>
              <a:ext uri="{FF2B5EF4-FFF2-40B4-BE49-F238E27FC236}">
                <a16:creationId xmlns:a16="http://schemas.microsoft.com/office/drawing/2014/main" id="{753FE100-D0AB-4AE2-824B-60CFA31EC6A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0AA8A55-56A7-3448-A54C-951C0EC06D2E}"/>
              </a:ext>
            </a:extLst>
          </p:cNvPr>
          <p:cNvSpPr>
            <a:spLocks noGrp="1"/>
          </p:cNvSpPr>
          <p:nvPr>
            <p:ph idx="1"/>
          </p:nvPr>
        </p:nvSpPr>
        <p:spPr>
          <a:xfrm>
            <a:off x="914399" y="2062002"/>
            <a:ext cx="4994387" cy="4795997"/>
          </a:xfrm>
        </p:spPr>
        <p:txBody>
          <a:bodyPr>
            <a:normAutofit fontScale="62500" lnSpcReduction="20000"/>
          </a:bodyPr>
          <a:lstStyle/>
          <a:p>
            <a:pPr>
              <a:lnSpc>
                <a:spcPct val="110000"/>
              </a:lnSpc>
            </a:pPr>
            <a:r>
              <a:rPr lang="en-US" sz="1500" dirty="0"/>
              <a:t>How does this compare by state, particularly in New York?</a:t>
            </a:r>
          </a:p>
          <a:p>
            <a:pPr lvl="1">
              <a:lnSpc>
                <a:spcPct val="110000"/>
              </a:lnSpc>
            </a:pPr>
            <a:r>
              <a:rPr lang="en-US" sz="1500" dirty="0"/>
              <a:t>Looking deeper into NY, it has a higher rent average from the years 2017 – 2021</a:t>
            </a:r>
          </a:p>
          <a:p>
            <a:pPr lvl="1">
              <a:lnSpc>
                <a:spcPct val="110000"/>
              </a:lnSpc>
            </a:pPr>
            <a:r>
              <a:rPr lang="en-US" sz="1500" dirty="0"/>
              <a:t>Within the top 3 Boroughs, these were the highest average rent prices within their neighborhoods:</a:t>
            </a:r>
          </a:p>
          <a:p>
            <a:pPr lvl="1">
              <a:lnSpc>
                <a:spcPct val="110000"/>
              </a:lnSpc>
            </a:pPr>
            <a:endParaRPr lang="en-US" sz="1500" dirty="0"/>
          </a:p>
          <a:p>
            <a:pPr lvl="1">
              <a:lnSpc>
                <a:spcPct val="110000"/>
              </a:lnSpc>
            </a:pPr>
            <a:r>
              <a:rPr lang="en-US" sz="1600" b="1" dirty="0"/>
              <a:t>* Brooklyn</a:t>
            </a:r>
          </a:p>
          <a:p>
            <a:pPr lvl="1">
              <a:lnSpc>
                <a:spcPct val="110000"/>
              </a:lnSpc>
            </a:pPr>
            <a:r>
              <a:rPr lang="en-US" sz="1600" dirty="0"/>
              <a:t>    * Dumbo</a:t>
            </a:r>
          </a:p>
          <a:p>
            <a:pPr lvl="1">
              <a:lnSpc>
                <a:spcPct val="110000"/>
              </a:lnSpc>
            </a:pPr>
            <a:r>
              <a:rPr lang="en-US" sz="1600" dirty="0"/>
              <a:t>    * Brooklyn Heights</a:t>
            </a:r>
          </a:p>
          <a:p>
            <a:pPr lvl="1">
              <a:lnSpc>
                <a:spcPct val="110000"/>
              </a:lnSpc>
            </a:pPr>
            <a:r>
              <a:rPr lang="en-US" sz="1600" dirty="0"/>
              <a:t>    * Carroll Gardens</a:t>
            </a:r>
          </a:p>
          <a:p>
            <a:pPr lvl="1">
              <a:lnSpc>
                <a:spcPct val="110000"/>
              </a:lnSpc>
            </a:pPr>
            <a:r>
              <a:rPr lang="en-US" sz="1600" dirty="0"/>
              <a:t>    * Prospect Heights</a:t>
            </a:r>
          </a:p>
          <a:p>
            <a:pPr lvl="1">
              <a:lnSpc>
                <a:spcPct val="110000"/>
              </a:lnSpc>
            </a:pPr>
            <a:r>
              <a:rPr lang="en-US" sz="1600" dirty="0"/>
              <a:t>    * Fort Greene</a:t>
            </a:r>
          </a:p>
          <a:p>
            <a:pPr lvl="1">
              <a:lnSpc>
                <a:spcPct val="110000"/>
              </a:lnSpc>
            </a:pPr>
            <a:r>
              <a:rPr lang="en-US" sz="1600" b="1" dirty="0"/>
              <a:t>  * Manhattan</a:t>
            </a:r>
          </a:p>
          <a:p>
            <a:pPr lvl="1">
              <a:lnSpc>
                <a:spcPct val="110000"/>
              </a:lnSpc>
            </a:pPr>
            <a:r>
              <a:rPr lang="en-US" sz="1600" dirty="0"/>
              <a:t>    * Soho</a:t>
            </a:r>
          </a:p>
          <a:p>
            <a:pPr lvl="1">
              <a:lnSpc>
                <a:spcPct val="110000"/>
              </a:lnSpc>
            </a:pPr>
            <a:r>
              <a:rPr lang="en-US" sz="1600" dirty="0"/>
              <a:t>    * Tribeca</a:t>
            </a:r>
          </a:p>
          <a:p>
            <a:pPr lvl="1">
              <a:lnSpc>
                <a:spcPct val="110000"/>
              </a:lnSpc>
            </a:pPr>
            <a:r>
              <a:rPr lang="en-US" sz="1600" dirty="0"/>
              <a:t>    * Central Park South</a:t>
            </a:r>
          </a:p>
          <a:p>
            <a:pPr lvl="1">
              <a:lnSpc>
                <a:spcPct val="110000"/>
              </a:lnSpc>
            </a:pPr>
            <a:r>
              <a:rPr lang="en-US" sz="1600" dirty="0"/>
              <a:t>    * Nolita</a:t>
            </a:r>
          </a:p>
          <a:p>
            <a:pPr lvl="1">
              <a:lnSpc>
                <a:spcPct val="110000"/>
              </a:lnSpc>
            </a:pPr>
            <a:r>
              <a:rPr lang="en-US" sz="1600" dirty="0"/>
              <a:t>    * Chelsea</a:t>
            </a:r>
          </a:p>
          <a:p>
            <a:pPr lvl="1">
              <a:lnSpc>
                <a:spcPct val="110000"/>
              </a:lnSpc>
            </a:pPr>
            <a:r>
              <a:rPr lang="en-US" sz="1600" b="1" dirty="0"/>
              <a:t>  * Queens</a:t>
            </a:r>
          </a:p>
          <a:p>
            <a:pPr lvl="1">
              <a:lnSpc>
                <a:spcPct val="110000"/>
              </a:lnSpc>
            </a:pPr>
            <a:r>
              <a:rPr lang="en-US" sz="1600" dirty="0"/>
              <a:t>    *Long Island City</a:t>
            </a:r>
          </a:p>
          <a:p>
            <a:pPr lvl="1">
              <a:lnSpc>
                <a:spcPct val="110000"/>
              </a:lnSpc>
            </a:pPr>
            <a:r>
              <a:rPr lang="en-US" sz="1600" dirty="0"/>
              <a:t>    * South Richmond Hill</a:t>
            </a:r>
          </a:p>
          <a:p>
            <a:pPr lvl="1">
              <a:lnSpc>
                <a:spcPct val="110000"/>
              </a:lnSpc>
            </a:pPr>
            <a:r>
              <a:rPr lang="en-US" sz="1600" dirty="0"/>
              <a:t>    * Astoria</a:t>
            </a:r>
          </a:p>
          <a:p>
            <a:pPr lvl="1">
              <a:lnSpc>
                <a:spcPct val="110000"/>
              </a:lnSpc>
            </a:pPr>
            <a:r>
              <a:rPr lang="en-US" sz="1600" dirty="0"/>
              <a:t>    * Flushing</a:t>
            </a:r>
          </a:p>
          <a:p>
            <a:pPr lvl="1">
              <a:lnSpc>
                <a:spcPct val="110000"/>
              </a:lnSpc>
            </a:pPr>
            <a:r>
              <a:rPr lang="en-US" sz="1600" dirty="0"/>
              <a:t>    * Ridgewood</a:t>
            </a:r>
          </a:p>
        </p:txBody>
      </p:sp>
      <p:pic>
        <p:nvPicPr>
          <p:cNvPr id="5" name="Picture 4" descr="Table&#10;&#10;Description automatically generated">
            <a:extLst>
              <a:ext uri="{FF2B5EF4-FFF2-40B4-BE49-F238E27FC236}">
                <a16:creationId xmlns:a16="http://schemas.microsoft.com/office/drawing/2014/main" id="{56F0DB38-B8F8-1D40-8678-9E869F9C9D83}"/>
              </a:ext>
            </a:extLst>
          </p:cNvPr>
          <p:cNvPicPr>
            <a:picLocks noChangeAspect="1"/>
          </p:cNvPicPr>
          <p:nvPr/>
        </p:nvPicPr>
        <p:blipFill>
          <a:blip r:embed="rId2"/>
          <a:stretch>
            <a:fillRect/>
          </a:stretch>
        </p:blipFill>
        <p:spPr>
          <a:xfrm>
            <a:off x="5908785" y="313670"/>
            <a:ext cx="5386064" cy="2348984"/>
          </a:xfrm>
          <a:prstGeom prst="rect">
            <a:avLst/>
          </a:prstGeom>
        </p:spPr>
      </p:pic>
      <p:pic>
        <p:nvPicPr>
          <p:cNvPr id="7" name="Picture 6" descr="Graphical user interface, text, application&#10;&#10;Description automatically generated">
            <a:extLst>
              <a:ext uri="{FF2B5EF4-FFF2-40B4-BE49-F238E27FC236}">
                <a16:creationId xmlns:a16="http://schemas.microsoft.com/office/drawing/2014/main" id="{B88F2567-AC6C-D842-B5B2-6A404366114B}"/>
              </a:ext>
            </a:extLst>
          </p:cNvPr>
          <p:cNvPicPr>
            <a:picLocks noChangeAspect="1"/>
          </p:cNvPicPr>
          <p:nvPr/>
        </p:nvPicPr>
        <p:blipFill rotWithShape="1">
          <a:blip r:embed="rId3"/>
          <a:srcRect r="57007"/>
          <a:stretch/>
        </p:blipFill>
        <p:spPr>
          <a:xfrm>
            <a:off x="6630928" y="2729345"/>
            <a:ext cx="3941779" cy="4061963"/>
          </a:xfrm>
          <a:prstGeom prst="rect">
            <a:avLst/>
          </a:prstGeom>
        </p:spPr>
      </p:pic>
    </p:spTree>
    <p:extLst>
      <p:ext uri="{BB962C8B-B14F-4D97-AF65-F5344CB8AC3E}">
        <p14:creationId xmlns:p14="http://schemas.microsoft.com/office/powerpoint/2010/main" val="2664675212"/>
      </p:ext>
    </p:extLst>
  </p:cSld>
  <p:clrMapOvr>
    <a:masterClrMapping/>
  </p:clrMapOvr>
  <mc:AlternateContent xmlns:mc="http://schemas.openxmlformats.org/markup-compatibility/2006">
    <mc:Choice xmlns:p14="http://schemas.microsoft.com/office/powerpoint/2010/main" Requires="p14">
      <p:transition spd="slow" p14:dur="2000" advTm="41630"/>
    </mc:Choice>
    <mc:Fallback>
      <p:transition spd="slow" advTm="4163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FF68F-A301-DB44-999F-471B31943EB5}"/>
              </a:ext>
            </a:extLst>
          </p:cNvPr>
          <p:cNvSpPr>
            <a:spLocks noGrp="1"/>
          </p:cNvSpPr>
          <p:nvPr>
            <p:ph type="title"/>
          </p:nvPr>
        </p:nvSpPr>
        <p:spPr>
          <a:xfrm>
            <a:off x="914400" y="1371600"/>
            <a:ext cx="4079987" cy="1314443"/>
          </a:xfrm>
        </p:spPr>
        <p:txBody>
          <a:bodyPr>
            <a:normAutofit/>
          </a:bodyPr>
          <a:lstStyle/>
          <a:p>
            <a:r>
              <a:rPr lang="en-US" dirty="0"/>
              <a:t>Conclusion</a:t>
            </a:r>
          </a:p>
        </p:txBody>
      </p:sp>
      <p:sp>
        <p:nvSpPr>
          <p:cNvPr id="3" name="Content Placeholder 2">
            <a:extLst>
              <a:ext uri="{FF2B5EF4-FFF2-40B4-BE49-F238E27FC236}">
                <a16:creationId xmlns:a16="http://schemas.microsoft.com/office/drawing/2014/main" id="{D0AA8A55-56A7-3448-A54C-951C0EC06D2E}"/>
              </a:ext>
            </a:extLst>
          </p:cNvPr>
          <p:cNvSpPr>
            <a:spLocks noGrp="1"/>
          </p:cNvSpPr>
          <p:nvPr>
            <p:ph idx="1"/>
          </p:nvPr>
        </p:nvSpPr>
        <p:spPr>
          <a:xfrm>
            <a:off x="914400" y="2062003"/>
            <a:ext cx="4079988" cy="3879826"/>
          </a:xfrm>
        </p:spPr>
        <p:txBody>
          <a:bodyPr>
            <a:normAutofit/>
          </a:bodyPr>
          <a:lstStyle/>
          <a:p>
            <a:pPr>
              <a:lnSpc>
                <a:spcPct val="110000"/>
              </a:lnSpc>
            </a:pPr>
            <a:r>
              <a:rPr lang="en-US" sz="1500" dirty="0"/>
              <a:t>Did the pandemic have a big effect on these rental cost prices?</a:t>
            </a:r>
          </a:p>
          <a:p>
            <a:pPr lvl="1">
              <a:lnSpc>
                <a:spcPct val="110000"/>
              </a:lnSpc>
            </a:pPr>
            <a:r>
              <a:rPr lang="en-US" sz="1500" dirty="0"/>
              <a:t>The pandemic has affected rent prices all throughout the United States. Although the most expensive states saw rent price drops between 2020 and 2021, there have been increases in average rent as well in the US. New York has one of the highest average in rent prices compared to the United States overall. Not only that but based on these numbers I predict that apartment rental prices will continue to rise an average of about 7% within the next two years.</a:t>
            </a:r>
          </a:p>
        </p:txBody>
      </p:sp>
      <p:pic>
        <p:nvPicPr>
          <p:cNvPr id="5" name="Picture 4" descr="Table&#10;&#10;Description automatically generated">
            <a:extLst>
              <a:ext uri="{FF2B5EF4-FFF2-40B4-BE49-F238E27FC236}">
                <a16:creationId xmlns:a16="http://schemas.microsoft.com/office/drawing/2014/main" id="{56F0DB38-B8F8-1D40-8678-9E869F9C9D83}"/>
              </a:ext>
            </a:extLst>
          </p:cNvPr>
          <p:cNvPicPr>
            <a:picLocks noChangeAspect="1"/>
          </p:cNvPicPr>
          <p:nvPr/>
        </p:nvPicPr>
        <p:blipFill>
          <a:blip r:embed="rId2"/>
          <a:stretch>
            <a:fillRect/>
          </a:stretch>
        </p:blipFill>
        <p:spPr>
          <a:xfrm>
            <a:off x="5748569" y="2254507"/>
            <a:ext cx="5799963" cy="2348984"/>
          </a:xfrm>
          <a:prstGeom prst="rect">
            <a:avLst/>
          </a:prstGeom>
        </p:spPr>
      </p:pic>
    </p:spTree>
    <p:extLst>
      <p:ext uri="{BB962C8B-B14F-4D97-AF65-F5344CB8AC3E}">
        <p14:creationId xmlns:p14="http://schemas.microsoft.com/office/powerpoint/2010/main" val="1169914569"/>
      </p:ext>
    </p:extLst>
  </p:cSld>
  <p:clrMapOvr>
    <a:masterClrMapping/>
  </p:clrMapOvr>
  <mc:AlternateContent xmlns:mc="http://schemas.openxmlformats.org/markup-compatibility/2006">
    <mc:Choice xmlns:p14="http://schemas.microsoft.com/office/powerpoint/2010/main" Requires="p14">
      <p:transition spd="slow" p14:dur="2000" advTm="37280"/>
    </mc:Choice>
    <mc:Fallback>
      <p:transition spd="slow" advTm="3728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DA151C-5770-45E4-AAFF-59E7F40386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48FF68F-A301-DB44-999F-471B31943EB5}"/>
              </a:ext>
            </a:extLst>
          </p:cNvPr>
          <p:cNvSpPr>
            <a:spLocks noGrp="1"/>
          </p:cNvSpPr>
          <p:nvPr>
            <p:ph type="title"/>
          </p:nvPr>
        </p:nvSpPr>
        <p:spPr>
          <a:xfrm>
            <a:off x="914401" y="914399"/>
            <a:ext cx="3543300" cy="4578624"/>
          </a:xfrm>
        </p:spPr>
        <p:txBody>
          <a:bodyPr anchor="b">
            <a:normAutofit/>
          </a:bodyPr>
          <a:lstStyle/>
          <a:p>
            <a:r>
              <a:rPr lang="en-US" dirty="0"/>
              <a:t>Assumptions and Challenges</a:t>
            </a:r>
            <a:br>
              <a:rPr lang="en-US" dirty="0"/>
            </a:br>
            <a:endParaRPr lang="en-US" dirty="0"/>
          </a:p>
        </p:txBody>
      </p:sp>
      <p:cxnSp>
        <p:nvCxnSpPr>
          <p:cNvPr id="10" name="Straight Connector 9">
            <a:extLst>
              <a:ext uri="{FF2B5EF4-FFF2-40B4-BE49-F238E27FC236}">
                <a16:creationId xmlns:a16="http://schemas.microsoft.com/office/drawing/2014/main" id="{B209265E-E0D7-493B-97CE-2263D50C3F0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5831258"/>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0AA8A55-56A7-3448-A54C-951C0EC06D2E}"/>
              </a:ext>
            </a:extLst>
          </p:cNvPr>
          <p:cNvSpPr>
            <a:spLocks noGrp="1"/>
          </p:cNvSpPr>
          <p:nvPr>
            <p:ph idx="1"/>
          </p:nvPr>
        </p:nvSpPr>
        <p:spPr>
          <a:xfrm>
            <a:off x="5753100" y="2093461"/>
            <a:ext cx="5524499" cy="2468880"/>
          </a:xfrm>
        </p:spPr>
        <p:txBody>
          <a:bodyPr anchor="t">
            <a:normAutofit lnSpcReduction="10000"/>
          </a:bodyPr>
          <a:lstStyle/>
          <a:p>
            <a:r>
              <a:rPr lang="en-US" dirty="0"/>
              <a:t>A big challenge for me was the timeline I should consider, if 2018 - 2021 would suffice. </a:t>
            </a:r>
          </a:p>
          <a:p>
            <a:r>
              <a:rPr lang="en-US" dirty="0"/>
              <a:t>I would see a larger decrease in rent for 2020 and into 2021</a:t>
            </a:r>
          </a:p>
          <a:p>
            <a:r>
              <a:rPr lang="en-US" dirty="0"/>
              <a:t>One assumption that was true was Manhattan having the highest average rent price in NYC. </a:t>
            </a:r>
          </a:p>
        </p:txBody>
      </p:sp>
    </p:spTree>
    <p:extLst>
      <p:ext uri="{BB962C8B-B14F-4D97-AF65-F5344CB8AC3E}">
        <p14:creationId xmlns:p14="http://schemas.microsoft.com/office/powerpoint/2010/main" val="645454333"/>
      </p:ext>
    </p:extLst>
  </p:cSld>
  <p:clrMapOvr>
    <a:masterClrMapping/>
  </p:clrMapOvr>
  <mc:AlternateContent xmlns:mc="http://schemas.openxmlformats.org/markup-compatibility/2006">
    <mc:Choice xmlns:p14="http://schemas.microsoft.com/office/powerpoint/2010/main" Requires="p14">
      <p:transition spd="slow" p14:dur="2000" advTm="37280"/>
    </mc:Choice>
    <mc:Fallback>
      <p:transition spd="slow" advTm="3728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FF68F-A301-DB44-999F-471B31943EB5}"/>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D0AA8A55-56A7-3448-A54C-951C0EC06D2E}"/>
              </a:ext>
            </a:extLst>
          </p:cNvPr>
          <p:cNvSpPr>
            <a:spLocks noGrp="1"/>
          </p:cNvSpPr>
          <p:nvPr>
            <p:ph idx="1"/>
          </p:nvPr>
        </p:nvSpPr>
        <p:spPr/>
        <p:txBody>
          <a:bodyPr>
            <a:normAutofit fontScale="62500" lnSpcReduction="20000"/>
          </a:bodyPr>
          <a:lstStyle/>
          <a:p>
            <a:r>
              <a:rPr lang="en-US" dirty="0" err="1"/>
              <a:t>Streeteasy</a:t>
            </a:r>
            <a:r>
              <a:rPr lang="en-US" dirty="0"/>
              <a:t> Data Dashboard: StreetEasy. StreetEasy Blog. (2019, November 20). Retrieved November 14, 2021, from </a:t>
            </a:r>
            <a:r>
              <a:rPr lang="en-US" dirty="0">
                <a:hlinkClick r:id="rId2"/>
              </a:rPr>
              <a:t>https://streeteasy.com/blog/data-dashboard/</a:t>
            </a:r>
            <a:r>
              <a:rPr lang="en-US" dirty="0"/>
              <a:t>.   </a:t>
            </a:r>
          </a:p>
          <a:p>
            <a:r>
              <a:rPr lang="en-US" dirty="0" err="1"/>
              <a:t>Salviati</a:t>
            </a:r>
            <a:r>
              <a:rPr lang="en-US" dirty="0"/>
              <a:t>, C., Popov, I., Warnock, R., &amp; </a:t>
            </a:r>
            <a:r>
              <a:rPr lang="en-US" dirty="0" err="1"/>
              <a:t>Szini</a:t>
            </a:r>
            <a:r>
              <a:rPr lang="en-US" dirty="0"/>
              <a:t>, L. (2021, November 30). Apartment List National Rent Report. Apartment List - More than 5 Million Apartments for Rent. Retrieved November 14, 2021, from </a:t>
            </a:r>
            <a:r>
              <a:rPr lang="en-US" dirty="0">
                <a:hlinkClick r:id="rId3"/>
              </a:rPr>
              <a:t>https://www.apartmentlist.com/research/national-rent-data</a:t>
            </a:r>
            <a:r>
              <a:rPr lang="en-US" dirty="0"/>
              <a:t>.   </a:t>
            </a:r>
          </a:p>
          <a:p>
            <a:r>
              <a:rPr lang="en-US" dirty="0"/>
              <a:t>Last Updated: October 26. (2021, October 26). Average rent by year [1940-2021]: Historical rental rates. </a:t>
            </a:r>
            <a:r>
              <a:rPr lang="en-US" dirty="0" err="1"/>
              <a:t>iPropertyManagement.com</a:t>
            </a:r>
            <a:r>
              <a:rPr lang="en-US" dirty="0"/>
              <a:t>. Retrieved November 14, 2021, from </a:t>
            </a:r>
            <a:r>
              <a:rPr lang="en-US" dirty="0">
                <a:hlinkClick r:id="rId4"/>
              </a:rPr>
              <a:t>https://ipropertymanagement.com/research/average-rent-by-year</a:t>
            </a:r>
            <a:r>
              <a:rPr lang="en-US" dirty="0"/>
              <a:t>.   </a:t>
            </a:r>
          </a:p>
          <a:p>
            <a:r>
              <a:rPr lang="en-US" dirty="0"/>
              <a:t>Statista Research Department. (2021, August 25). Topic: Rental market in the U.S. Statista. Retrieved November 14, 2021, from </a:t>
            </a:r>
            <a:r>
              <a:rPr lang="en-US" dirty="0">
                <a:hlinkClick r:id="rId5"/>
              </a:rPr>
              <a:t>https://www.statista.com/topics/4465/rental-market-in-the-us/#dossierKeyfigures</a:t>
            </a:r>
            <a:r>
              <a:rPr lang="en-US" dirty="0"/>
              <a:t>.   </a:t>
            </a:r>
          </a:p>
          <a:p>
            <a:r>
              <a:rPr lang="en-US" dirty="0">
                <a:hlinkClick r:id="rId6"/>
              </a:rPr>
              <a:t>https://github.com/Codecademy/datasets/tree/master/streeteasy</a:t>
            </a:r>
            <a:br>
              <a:rPr lang="en-US" dirty="0"/>
            </a:br>
            <a:endParaRPr lang="en-US" dirty="0"/>
          </a:p>
        </p:txBody>
      </p:sp>
    </p:spTree>
    <p:extLst>
      <p:ext uri="{BB962C8B-B14F-4D97-AF65-F5344CB8AC3E}">
        <p14:creationId xmlns:p14="http://schemas.microsoft.com/office/powerpoint/2010/main" val="3599704918"/>
      </p:ext>
    </p:extLst>
  </p:cSld>
  <p:clrMapOvr>
    <a:masterClrMapping/>
  </p:clrMapOvr>
  <mc:AlternateContent xmlns:mc="http://schemas.openxmlformats.org/markup-compatibility/2006">
    <mc:Choice xmlns:p14="http://schemas.microsoft.com/office/powerpoint/2010/main" Requires="p14">
      <p:transition spd="slow" p14:dur="2000" advTm="1436"/>
    </mc:Choice>
    <mc:Fallback>
      <p:transition spd="slow" advTm="1436"/>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FF68F-A301-DB44-999F-471B31943EB5}"/>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D0AA8A55-56A7-3448-A54C-951C0EC06D2E}"/>
              </a:ext>
            </a:extLst>
          </p:cNvPr>
          <p:cNvSpPr>
            <a:spLocks noGrp="1"/>
          </p:cNvSpPr>
          <p:nvPr>
            <p:ph idx="1"/>
          </p:nvPr>
        </p:nvSpPr>
        <p:spPr/>
        <p:txBody>
          <a:bodyPr/>
          <a:lstStyle/>
          <a:p>
            <a:r>
              <a:rPr lang="en-US" dirty="0"/>
              <a:t>Rental prices have increased since 1980</a:t>
            </a:r>
          </a:p>
          <a:p>
            <a:pPr marL="514350" indent="-285750"/>
            <a:r>
              <a:rPr lang="en-US" dirty="0"/>
              <a:t>Average of 8.86% per year</a:t>
            </a:r>
          </a:p>
          <a:p>
            <a:pPr marL="514350" indent="-285750"/>
            <a:r>
              <a:rPr lang="en-US" dirty="0"/>
              <a:t>Nationwide average monthly rent is $1,164 </a:t>
            </a:r>
          </a:p>
          <a:p>
            <a:pPr marL="514350" indent="-285750"/>
            <a:r>
              <a:rPr lang="en-US" dirty="0"/>
              <a:t>Within the 21</a:t>
            </a:r>
            <a:r>
              <a:rPr lang="en-US" baseline="30000" dirty="0"/>
              <a:t>st</a:t>
            </a:r>
            <a:r>
              <a:rPr lang="en-US" dirty="0"/>
              <a:t> century the median rent increases annual rate of 4.17%</a:t>
            </a:r>
          </a:p>
          <a:p>
            <a:r>
              <a:rPr lang="en-US" dirty="0"/>
              <a:t>How does this compare by state, particularly in New York?</a:t>
            </a:r>
          </a:p>
          <a:p>
            <a:r>
              <a:rPr lang="en-US" dirty="0"/>
              <a:t>Did the pandemic have a big effect on rental prices?</a:t>
            </a:r>
          </a:p>
        </p:txBody>
      </p:sp>
    </p:spTree>
    <p:extLst>
      <p:ext uri="{BB962C8B-B14F-4D97-AF65-F5344CB8AC3E}">
        <p14:creationId xmlns:p14="http://schemas.microsoft.com/office/powerpoint/2010/main" val="328532250"/>
      </p:ext>
    </p:extLst>
  </p:cSld>
  <p:clrMapOvr>
    <a:masterClrMapping/>
  </p:clrMapOvr>
  <mc:AlternateContent xmlns:mc="http://schemas.openxmlformats.org/markup-compatibility/2006">
    <mc:Choice xmlns:p14="http://schemas.microsoft.com/office/powerpoint/2010/main" Requires="p14">
      <p:transition spd="slow" p14:dur="2000" advTm="15925"/>
    </mc:Choice>
    <mc:Fallback>
      <p:transition spd="slow" advTm="15925"/>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3C2D88-52EA-3942-B5F4-7C65418601A2}"/>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D7EB2253-6D1C-D84F-8D82-6BCDF7507030}"/>
              </a:ext>
            </a:extLst>
          </p:cNvPr>
          <p:cNvSpPr>
            <a:spLocks noGrp="1"/>
          </p:cNvSpPr>
          <p:nvPr>
            <p:ph idx="1"/>
          </p:nvPr>
        </p:nvSpPr>
        <p:spPr>
          <a:xfrm>
            <a:off x="914399" y="2853369"/>
            <a:ext cx="4275787" cy="1564085"/>
          </a:xfrm>
        </p:spPr>
        <p:txBody>
          <a:bodyPr/>
          <a:lstStyle/>
          <a:p>
            <a:r>
              <a:rPr lang="en-US" dirty="0">
                <a:hlinkClick r:id="rId2"/>
              </a:rPr>
              <a:t>StreetEasy Dashboard</a:t>
            </a:r>
            <a:endParaRPr lang="en-US" dirty="0"/>
          </a:p>
          <a:p>
            <a:r>
              <a:rPr lang="en-US" dirty="0">
                <a:hlinkClick r:id="rId3"/>
              </a:rPr>
              <a:t>Apartment List Dashboard</a:t>
            </a:r>
            <a:endParaRPr lang="en-US" dirty="0"/>
          </a:p>
          <a:p>
            <a:r>
              <a:rPr lang="en-US" dirty="0">
                <a:hlinkClick r:id="rId4"/>
              </a:rPr>
              <a:t>GitHub Codecademy + StreetEasy</a:t>
            </a:r>
            <a:endParaRPr lang="en-US" dirty="0"/>
          </a:p>
          <a:p>
            <a:pPr marL="0" indent="0">
              <a:buNone/>
            </a:pPr>
            <a:endParaRPr lang="en-US" dirty="0"/>
          </a:p>
        </p:txBody>
      </p:sp>
      <p:pic>
        <p:nvPicPr>
          <p:cNvPr id="5" name="Picture 4" descr="A picture containing text&#10;&#10;Description automatically generated">
            <a:extLst>
              <a:ext uri="{FF2B5EF4-FFF2-40B4-BE49-F238E27FC236}">
                <a16:creationId xmlns:a16="http://schemas.microsoft.com/office/drawing/2014/main" id="{CC3CBBEA-9800-D749-B060-B43BEF43F10E}"/>
              </a:ext>
            </a:extLst>
          </p:cNvPr>
          <p:cNvPicPr>
            <a:picLocks noChangeAspect="1"/>
          </p:cNvPicPr>
          <p:nvPr/>
        </p:nvPicPr>
        <p:blipFill>
          <a:blip r:embed="rId5"/>
          <a:stretch>
            <a:fillRect/>
          </a:stretch>
        </p:blipFill>
        <p:spPr>
          <a:xfrm>
            <a:off x="4892667" y="36606"/>
            <a:ext cx="5598018" cy="2812690"/>
          </a:xfrm>
          <a:prstGeom prst="rect">
            <a:avLst/>
          </a:prstGeom>
        </p:spPr>
      </p:pic>
      <p:pic>
        <p:nvPicPr>
          <p:cNvPr id="7" name="Picture 6" descr="Text&#10;&#10;Description automatically generated">
            <a:extLst>
              <a:ext uri="{FF2B5EF4-FFF2-40B4-BE49-F238E27FC236}">
                <a16:creationId xmlns:a16="http://schemas.microsoft.com/office/drawing/2014/main" id="{CB606887-10FA-F84E-979B-9809FA313461}"/>
              </a:ext>
            </a:extLst>
          </p:cNvPr>
          <p:cNvPicPr>
            <a:picLocks noChangeAspect="1"/>
          </p:cNvPicPr>
          <p:nvPr/>
        </p:nvPicPr>
        <p:blipFill>
          <a:blip r:embed="rId6"/>
          <a:stretch>
            <a:fillRect/>
          </a:stretch>
        </p:blipFill>
        <p:spPr>
          <a:xfrm>
            <a:off x="0" y="5034270"/>
            <a:ext cx="6856180" cy="1787124"/>
          </a:xfrm>
          <a:prstGeom prst="rect">
            <a:avLst/>
          </a:prstGeom>
        </p:spPr>
      </p:pic>
      <p:pic>
        <p:nvPicPr>
          <p:cNvPr id="9" name="Picture 8" descr="Graphical user interface, application&#10;&#10;Description automatically generated">
            <a:extLst>
              <a:ext uri="{FF2B5EF4-FFF2-40B4-BE49-F238E27FC236}">
                <a16:creationId xmlns:a16="http://schemas.microsoft.com/office/drawing/2014/main" id="{7320BF87-B945-5544-ABC2-FDCF8AC03951}"/>
              </a:ext>
            </a:extLst>
          </p:cNvPr>
          <p:cNvPicPr>
            <a:picLocks noChangeAspect="1"/>
          </p:cNvPicPr>
          <p:nvPr/>
        </p:nvPicPr>
        <p:blipFill>
          <a:blip r:embed="rId7"/>
          <a:stretch>
            <a:fillRect/>
          </a:stretch>
        </p:blipFill>
        <p:spPr>
          <a:xfrm>
            <a:off x="6746031" y="2942625"/>
            <a:ext cx="5228331" cy="1998316"/>
          </a:xfrm>
          <a:prstGeom prst="rect">
            <a:avLst/>
          </a:prstGeom>
        </p:spPr>
      </p:pic>
    </p:spTree>
    <p:extLst>
      <p:ext uri="{BB962C8B-B14F-4D97-AF65-F5344CB8AC3E}">
        <p14:creationId xmlns:p14="http://schemas.microsoft.com/office/powerpoint/2010/main" val="45605051"/>
      </p:ext>
    </p:extLst>
  </p:cSld>
  <p:clrMapOvr>
    <a:masterClrMapping/>
  </p:clrMapOvr>
  <mc:AlternateContent xmlns:mc="http://schemas.openxmlformats.org/markup-compatibility/2006">
    <mc:Choice xmlns:p14="http://schemas.microsoft.com/office/powerpoint/2010/main" Requires="p14">
      <p:transition spd="slow" p14:dur="2000" advTm="42435"/>
    </mc:Choice>
    <mc:Fallback>
      <p:transition spd="slow" advTm="42435"/>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39" name="Straight Connector 38">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41" name="Rectangle 40">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Map&#10;&#10;Description automatically generated">
            <a:extLst>
              <a:ext uri="{FF2B5EF4-FFF2-40B4-BE49-F238E27FC236}">
                <a16:creationId xmlns:a16="http://schemas.microsoft.com/office/drawing/2014/main" id="{465E2AC4-BA35-AD4E-A5D5-25B78C197CBE}"/>
              </a:ext>
            </a:extLst>
          </p:cNvPr>
          <p:cNvPicPr>
            <a:picLocks noChangeAspect="1"/>
          </p:cNvPicPr>
          <p:nvPr/>
        </p:nvPicPr>
        <p:blipFill rotWithShape="1">
          <a:blip r:embed="rId2"/>
          <a:srcRect t="16286" b="10185"/>
          <a:stretch/>
        </p:blipFill>
        <p:spPr>
          <a:xfrm>
            <a:off x="20" y="10"/>
            <a:ext cx="12191979" cy="6857989"/>
          </a:xfrm>
          <a:prstGeom prst="rect">
            <a:avLst/>
          </a:prstGeom>
        </p:spPr>
      </p:pic>
      <p:sp>
        <p:nvSpPr>
          <p:cNvPr id="43" name="Rectangle 42">
            <a:extLst>
              <a:ext uri="{FF2B5EF4-FFF2-40B4-BE49-F238E27FC236}">
                <a16:creationId xmlns:a16="http://schemas.microsoft.com/office/drawing/2014/main" id="{0AF66B7C-69F6-439C-A508-14C94AF6BA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4961948" y="0"/>
            <a:ext cx="7230052" cy="6858000"/>
          </a:xfrm>
          <a:prstGeom prst="rect">
            <a:avLst/>
          </a:prstGeom>
          <a:gradFill flip="none" rotWithShape="1">
            <a:gsLst>
              <a:gs pos="0">
                <a:srgbClr val="000000">
                  <a:alpha val="0"/>
                </a:srgbClr>
              </a:gs>
              <a:gs pos="58000">
                <a:srgbClr val="000000">
                  <a:alpha val="55000"/>
                </a:srgbClr>
              </a:gs>
              <a:gs pos="93000">
                <a:srgbClr val="000000">
                  <a:alpha val="64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82080F-340F-A345-80B1-8A4DC44730CE}"/>
              </a:ext>
            </a:extLst>
          </p:cNvPr>
          <p:cNvSpPr>
            <a:spLocks noGrp="1"/>
          </p:cNvSpPr>
          <p:nvPr>
            <p:ph type="title"/>
          </p:nvPr>
        </p:nvSpPr>
        <p:spPr>
          <a:xfrm>
            <a:off x="6421729" y="914400"/>
            <a:ext cx="4892948" cy="3427867"/>
          </a:xfrm>
        </p:spPr>
        <p:txBody>
          <a:bodyPr vert="horz" lIns="91440" tIns="45720" rIns="91440" bIns="45720" rtlCol="0" anchor="t">
            <a:normAutofit/>
          </a:bodyPr>
          <a:lstStyle/>
          <a:p>
            <a:pPr algn="r"/>
            <a:r>
              <a:rPr lang="en-US" sz="4000">
                <a:solidFill>
                  <a:srgbClr val="FFFFFF"/>
                </a:solidFill>
                <a:hlinkClick r:id="rId3"/>
              </a:rPr>
              <a:t>Tableau Public Graphs</a:t>
            </a:r>
            <a:endParaRPr lang="en-US" sz="4000">
              <a:solidFill>
                <a:srgbClr val="FFFFFF"/>
              </a:solidFill>
            </a:endParaRPr>
          </a:p>
        </p:txBody>
      </p:sp>
      <p:cxnSp>
        <p:nvCxnSpPr>
          <p:cNvPr id="45" name="Straight Connector 44">
            <a:extLst>
              <a:ext uri="{FF2B5EF4-FFF2-40B4-BE49-F238E27FC236}">
                <a16:creationId xmlns:a16="http://schemas.microsoft.com/office/drawing/2014/main" id="{97CC2FE6-3AD0-4131-B4BC-1F4D65E25E1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222043" y="4861206"/>
            <a:ext cx="978862" cy="0"/>
          </a:xfrm>
          <a:prstGeom prst="line">
            <a:avLst/>
          </a:prstGeom>
          <a:ln w="762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7242110"/>
      </p:ext>
    </p:extLst>
  </p:cSld>
  <p:clrMapOvr>
    <a:masterClrMapping/>
  </p:clrMapOvr>
  <mc:AlternateContent xmlns:mc="http://schemas.openxmlformats.org/markup-compatibility/2006">
    <mc:Choice xmlns:p14="http://schemas.microsoft.com/office/powerpoint/2010/main" Requires="p14">
      <p:transition spd="slow" p14:dur="2000" advTm="61551"/>
    </mc:Choice>
    <mc:Fallback>
      <p:transition spd="slow" advTm="61551"/>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5033-BD6A-444F-9B52-C303365477E6}"/>
              </a:ext>
            </a:extLst>
          </p:cNvPr>
          <p:cNvSpPr>
            <a:spLocks noGrp="1"/>
          </p:cNvSpPr>
          <p:nvPr>
            <p:ph type="title"/>
          </p:nvPr>
        </p:nvSpPr>
        <p:spPr/>
        <p:txBody>
          <a:bodyPr/>
          <a:lstStyle/>
          <a:p>
            <a:r>
              <a:rPr lang="en-US" dirty="0"/>
              <a:t>StreetEasy All Rent Price by Area Name</a:t>
            </a:r>
          </a:p>
        </p:txBody>
      </p:sp>
      <p:pic>
        <p:nvPicPr>
          <p:cNvPr id="15" name="Content Placeholder 14" descr="A picture containing line chart&#10;&#10;Description automatically generated">
            <a:extLst>
              <a:ext uri="{FF2B5EF4-FFF2-40B4-BE49-F238E27FC236}">
                <a16:creationId xmlns:a16="http://schemas.microsoft.com/office/drawing/2014/main" id="{F9A52AF6-DF9D-B746-B5FC-3CE0D9B59112}"/>
              </a:ext>
            </a:extLst>
          </p:cNvPr>
          <p:cNvPicPr>
            <a:picLocks noGrp="1" noChangeAspect="1"/>
          </p:cNvPicPr>
          <p:nvPr>
            <p:ph idx="1"/>
          </p:nvPr>
        </p:nvPicPr>
        <p:blipFill rotWithShape="1">
          <a:blip r:embed="rId2"/>
          <a:srcRect r="50060"/>
          <a:stretch/>
        </p:blipFill>
        <p:spPr>
          <a:xfrm>
            <a:off x="237031" y="2092253"/>
            <a:ext cx="11717937" cy="4511458"/>
          </a:xfrm>
        </p:spPr>
      </p:pic>
    </p:spTree>
    <p:extLst>
      <p:ext uri="{BB962C8B-B14F-4D97-AF65-F5344CB8AC3E}">
        <p14:creationId xmlns:p14="http://schemas.microsoft.com/office/powerpoint/2010/main" val="1276768575"/>
      </p:ext>
    </p:extLst>
  </p:cSld>
  <p:clrMapOvr>
    <a:masterClrMapping/>
  </p:clrMapOvr>
  <mc:AlternateContent xmlns:mc="http://schemas.openxmlformats.org/markup-compatibility/2006">
    <mc:Choice xmlns:p14="http://schemas.microsoft.com/office/powerpoint/2010/main" Requires="p14">
      <p:transition spd="slow" p14:dur="2000" advTm="73879"/>
    </mc:Choice>
    <mc:Fallback>
      <p:transition spd="slow" advTm="73879"/>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5033-BD6A-444F-9B52-C303365477E6}"/>
              </a:ext>
            </a:extLst>
          </p:cNvPr>
          <p:cNvSpPr>
            <a:spLocks noGrp="1"/>
          </p:cNvSpPr>
          <p:nvPr>
            <p:ph type="title"/>
          </p:nvPr>
        </p:nvSpPr>
        <p:spPr/>
        <p:txBody>
          <a:bodyPr/>
          <a:lstStyle/>
          <a:p>
            <a:r>
              <a:rPr lang="en-US" dirty="0"/>
              <a:t>Boroughs by Years in All Apartment Types</a:t>
            </a:r>
            <a:br>
              <a:rPr lang="en-US" dirty="0"/>
            </a:br>
            <a:endParaRPr lang="en-US" dirty="0"/>
          </a:p>
        </p:txBody>
      </p:sp>
      <p:pic>
        <p:nvPicPr>
          <p:cNvPr id="7" name="Content Placeholder 6" descr="Chart, timeline, bar chart&#10;&#10;Description automatically generated">
            <a:extLst>
              <a:ext uri="{FF2B5EF4-FFF2-40B4-BE49-F238E27FC236}">
                <a16:creationId xmlns:a16="http://schemas.microsoft.com/office/drawing/2014/main" id="{DC94A9CE-DAC7-A041-B1ED-69CC6A053B6D}"/>
              </a:ext>
            </a:extLst>
          </p:cNvPr>
          <p:cNvPicPr>
            <a:picLocks noGrp="1" noChangeAspect="1"/>
          </p:cNvPicPr>
          <p:nvPr>
            <p:ph idx="1"/>
          </p:nvPr>
        </p:nvPicPr>
        <p:blipFill>
          <a:blip r:embed="rId2"/>
          <a:stretch>
            <a:fillRect/>
          </a:stretch>
        </p:blipFill>
        <p:spPr>
          <a:xfrm>
            <a:off x="642353" y="2727161"/>
            <a:ext cx="11549647" cy="2889594"/>
          </a:xfrm>
        </p:spPr>
      </p:pic>
    </p:spTree>
    <p:extLst>
      <p:ext uri="{BB962C8B-B14F-4D97-AF65-F5344CB8AC3E}">
        <p14:creationId xmlns:p14="http://schemas.microsoft.com/office/powerpoint/2010/main" val="3022150977"/>
      </p:ext>
    </p:extLst>
  </p:cSld>
  <p:clrMapOvr>
    <a:masterClrMapping/>
  </p:clrMapOvr>
  <mc:AlternateContent xmlns:mc="http://schemas.openxmlformats.org/markup-compatibility/2006">
    <mc:Choice xmlns:p14="http://schemas.microsoft.com/office/powerpoint/2010/main" Requires="p14">
      <p:transition spd="slow" p14:dur="2000" advTm="29538"/>
    </mc:Choice>
    <mc:Fallback>
      <p:transition spd="slow" advTm="29538"/>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50" name="Straight Connector 49">
            <a:extLst>
              <a:ext uri="{FF2B5EF4-FFF2-40B4-BE49-F238E27FC236}">
                <a16:creationId xmlns:a16="http://schemas.microsoft.com/office/drawing/2014/main" id="{F209B62C-3402-4623-9A7C-AA048B56F8C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90600"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sp useBgFill="1">
        <p:nvSpPr>
          <p:cNvPr id="52" name="Rectangle 51">
            <a:extLst>
              <a:ext uri="{FF2B5EF4-FFF2-40B4-BE49-F238E27FC236}">
                <a16:creationId xmlns:a16="http://schemas.microsoft.com/office/drawing/2014/main" id="{19F9BF86-FE94-4517-B97D-026C7515E5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5E5033-BD6A-444F-9B52-C303365477E6}"/>
              </a:ext>
            </a:extLst>
          </p:cNvPr>
          <p:cNvSpPr>
            <a:spLocks noGrp="1"/>
          </p:cNvSpPr>
          <p:nvPr>
            <p:ph type="title"/>
          </p:nvPr>
        </p:nvSpPr>
        <p:spPr>
          <a:xfrm>
            <a:off x="7237814" y="1371600"/>
            <a:ext cx="4250665" cy="2696866"/>
          </a:xfrm>
        </p:spPr>
        <p:txBody>
          <a:bodyPr vert="horz" lIns="91440" tIns="45720" rIns="91440" bIns="45720" rtlCol="0" anchor="t">
            <a:normAutofit/>
          </a:bodyPr>
          <a:lstStyle/>
          <a:p>
            <a:r>
              <a:rPr lang="en-US"/>
              <a:t>Apartment List Data</a:t>
            </a:r>
            <a:endParaRPr lang="en-US" dirty="0"/>
          </a:p>
        </p:txBody>
      </p:sp>
      <p:pic>
        <p:nvPicPr>
          <p:cNvPr id="18" name="Picture 17" descr="Chart, bar chart&#10;&#10;Description automatically generated">
            <a:extLst>
              <a:ext uri="{FF2B5EF4-FFF2-40B4-BE49-F238E27FC236}">
                <a16:creationId xmlns:a16="http://schemas.microsoft.com/office/drawing/2014/main" id="{92D75F4E-24E7-3245-A69E-C8CBCEA50D85}"/>
              </a:ext>
            </a:extLst>
          </p:cNvPr>
          <p:cNvPicPr>
            <a:picLocks noChangeAspect="1"/>
          </p:cNvPicPr>
          <p:nvPr/>
        </p:nvPicPr>
        <p:blipFill rotWithShape="1">
          <a:blip r:embed="rId2"/>
          <a:srcRect b="14331"/>
          <a:stretch/>
        </p:blipFill>
        <p:spPr>
          <a:xfrm>
            <a:off x="643467" y="791537"/>
            <a:ext cx="2739115" cy="2476593"/>
          </a:xfrm>
          <a:prstGeom prst="rect">
            <a:avLst/>
          </a:prstGeom>
        </p:spPr>
      </p:pic>
      <p:pic>
        <p:nvPicPr>
          <p:cNvPr id="16" name="Picture 15" descr="Chart, bar chart&#10;&#10;Description automatically generated">
            <a:extLst>
              <a:ext uri="{FF2B5EF4-FFF2-40B4-BE49-F238E27FC236}">
                <a16:creationId xmlns:a16="http://schemas.microsoft.com/office/drawing/2014/main" id="{473F313C-E944-3E43-B6B2-89959C4D275B}"/>
              </a:ext>
            </a:extLst>
          </p:cNvPr>
          <p:cNvPicPr>
            <a:picLocks noChangeAspect="1"/>
          </p:cNvPicPr>
          <p:nvPr/>
        </p:nvPicPr>
        <p:blipFill rotWithShape="1">
          <a:blip r:embed="rId3"/>
          <a:srcRect r="-3" b="13447"/>
          <a:stretch/>
        </p:blipFill>
        <p:spPr>
          <a:xfrm>
            <a:off x="3704315" y="766057"/>
            <a:ext cx="2739114" cy="2502073"/>
          </a:xfrm>
          <a:prstGeom prst="rect">
            <a:avLst/>
          </a:prstGeom>
        </p:spPr>
      </p:pic>
      <p:cxnSp>
        <p:nvCxnSpPr>
          <p:cNvPr id="54" name="Straight Connector 53">
            <a:extLst>
              <a:ext uri="{FF2B5EF4-FFF2-40B4-BE49-F238E27FC236}">
                <a16:creationId xmlns:a16="http://schemas.microsoft.com/office/drawing/2014/main" id="{8CED01B4-40F2-4CAE-8062-1D4CE8454C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15786" y="1031001"/>
            <a:ext cx="978862" cy="0"/>
          </a:xfrm>
          <a:prstGeom prst="line">
            <a:avLst/>
          </a:prstGeom>
          <a:ln w="76200"/>
        </p:spPr>
        <p:style>
          <a:lnRef idx="1">
            <a:schemeClr val="accent1"/>
          </a:lnRef>
          <a:fillRef idx="0">
            <a:schemeClr val="accent1"/>
          </a:fillRef>
          <a:effectRef idx="0">
            <a:schemeClr val="accent1"/>
          </a:effectRef>
          <a:fontRef idx="minor">
            <a:schemeClr val="tx1"/>
          </a:fontRef>
        </p:style>
      </p:cxnSp>
      <p:pic>
        <p:nvPicPr>
          <p:cNvPr id="13" name="Content Placeholder 12" descr="Chart, bar chart&#10;&#10;Description automatically generated">
            <a:extLst>
              <a:ext uri="{FF2B5EF4-FFF2-40B4-BE49-F238E27FC236}">
                <a16:creationId xmlns:a16="http://schemas.microsoft.com/office/drawing/2014/main" id="{A7707D0D-D2EC-B940-B19A-F30B4D111873}"/>
              </a:ext>
            </a:extLst>
          </p:cNvPr>
          <p:cNvPicPr>
            <a:picLocks noChangeAspect="1"/>
          </p:cNvPicPr>
          <p:nvPr/>
        </p:nvPicPr>
        <p:blipFill rotWithShape="1">
          <a:blip r:embed="rId4"/>
          <a:srcRect r="-3" b="15993"/>
          <a:stretch/>
        </p:blipFill>
        <p:spPr>
          <a:xfrm>
            <a:off x="2063247" y="3589866"/>
            <a:ext cx="2960401" cy="2624664"/>
          </a:xfrm>
          <a:prstGeom prst="rect">
            <a:avLst/>
          </a:prstGeom>
        </p:spPr>
      </p:pic>
    </p:spTree>
    <p:extLst>
      <p:ext uri="{BB962C8B-B14F-4D97-AF65-F5344CB8AC3E}">
        <p14:creationId xmlns:p14="http://schemas.microsoft.com/office/powerpoint/2010/main" val="3889277115"/>
      </p:ext>
    </p:extLst>
  </p:cSld>
  <p:clrMapOvr>
    <a:masterClrMapping/>
  </p:clrMapOvr>
  <mc:AlternateContent xmlns:mc="http://schemas.openxmlformats.org/markup-compatibility/2006">
    <mc:Choice xmlns:p14="http://schemas.microsoft.com/office/powerpoint/2010/main" Requires="p14">
      <p:transition spd="slow" p14:dur="2000" advTm="8419"/>
    </mc:Choice>
    <mc:Fallback>
      <p:transition spd="slow" advTm="8419"/>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5033-BD6A-444F-9B52-C303365477E6}"/>
              </a:ext>
            </a:extLst>
          </p:cNvPr>
          <p:cNvSpPr>
            <a:spLocks noGrp="1"/>
          </p:cNvSpPr>
          <p:nvPr>
            <p:ph type="title"/>
          </p:nvPr>
        </p:nvSpPr>
        <p:spPr/>
        <p:txBody>
          <a:bodyPr/>
          <a:lstStyle/>
          <a:p>
            <a:r>
              <a:rPr lang="en-US" dirty="0"/>
              <a:t>Population Size by State and Bedroom Size</a:t>
            </a:r>
          </a:p>
        </p:txBody>
      </p:sp>
      <p:pic>
        <p:nvPicPr>
          <p:cNvPr id="7" name="Content Placeholder 6" descr="A screenshot of a computer&#10;&#10;Description automatically generated with medium confidence">
            <a:extLst>
              <a:ext uri="{FF2B5EF4-FFF2-40B4-BE49-F238E27FC236}">
                <a16:creationId xmlns:a16="http://schemas.microsoft.com/office/drawing/2014/main" id="{1DDBDCDB-1B75-9948-A447-952C38504129}"/>
              </a:ext>
            </a:extLst>
          </p:cNvPr>
          <p:cNvPicPr>
            <a:picLocks noGrp="1" noChangeAspect="1"/>
          </p:cNvPicPr>
          <p:nvPr>
            <p:ph idx="1"/>
          </p:nvPr>
        </p:nvPicPr>
        <p:blipFill>
          <a:blip r:embed="rId2"/>
          <a:stretch>
            <a:fillRect/>
          </a:stretch>
        </p:blipFill>
        <p:spPr>
          <a:xfrm>
            <a:off x="1853488" y="2121408"/>
            <a:ext cx="8590607" cy="4608576"/>
          </a:xfrm>
        </p:spPr>
      </p:pic>
    </p:spTree>
    <p:extLst>
      <p:ext uri="{BB962C8B-B14F-4D97-AF65-F5344CB8AC3E}">
        <p14:creationId xmlns:p14="http://schemas.microsoft.com/office/powerpoint/2010/main" val="2754753632"/>
      </p:ext>
    </p:extLst>
  </p:cSld>
  <p:clrMapOvr>
    <a:masterClrMapping/>
  </p:clrMapOvr>
  <mc:AlternateContent xmlns:mc="http://schemas.openxmlformats.org/markup-compatibility/2006">
    <mc:Choice xmlns:p14="http://schemas.microsoft.com/office/powerpoint/2010/main" Requires="p14">
      <p:transition spd="slow" p14:dur="2000" advTm="8552"/>
    </mc:Choice>
    <mc:Fallback>
      <p:transition spd="slow" advTm="8552"/>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5033-BD6A-444F-9B52-C303365477E6}"/>
              </a:ext>
            </a:extLst>
          </p:cNvPr>
          <p:cNvSpPr>
            <a:spLocks noGrp="1"/>
          </p:cNvSpPr>
          <p:nvPr>
            <p:ph type="title"/>
          </p:nvPr>
        </p:nvSpPr>
        <p:spPr/>
        <p:txBody>
          <a:bodyPr/>
          <a:lstStyle/>
          <a:p>
            <a:r>
              <a:rPr lang="en-US" dirty="0" err="1"/>
              <a:t>Codecademy</a:t>
            </a:r>
            <a:r>
              <a:rPr lang="en-US" dirty="0"/>
              <a:t> + StreetEasy Data</a:t>
            </a:r>
          </a:p>
        </p:txBody>
      </p:sp>
      <p:pic>
        <p:nvPicPr>
          <p:cNvPr id="7" name="Content Placeholder 6" descr="A picture containing text, writing implement, stationary, pencil&#10;&#10;Description automatically generated">
            <a:extLst>
              <a:ext uri="{FF2B5EF4-FFF2-40B4-BE49-F238E27FC236}">
                <a16:creationId xmlns:a16="http://schemas.microsoft.com/office/drawing/2014/main" id="{EB07A7F8-EE8A-8443-AF8D-794DB09CC8C2}"/>
              </a:ext>
            </a:extLst>
          </p:cNvPr>
          <p:cNvPicPr>
            <a:picLocks noGrp="1" noChangeAspect="1"/>
          </p:cNvPicPr>
          <p:nvPr>
            <p:ph idx="1"/>
          </p:nvPr>
        </p:nvPicPr>
        <p:blipFill rotWithShape="1">
          <a:blip r:embed="rId2"/>
          <a:srcRect l="89" r="9833" b="62896"/>
          <a:stretch/>
        </p:blipFill>
        <p:spPr>
          <a:xfrm>
            <a:off x="77015" y="2535937"/>
            <a:ext cx="12033808" cy="3206496"/>
          </a:xfrm>
        </p:spPr>
      </p:pic>
    </p:spTree>
    <p:extLst>
      <p:ext uri="{BB962C8B-B14F-4D97-AF65-F5344CB8AC3E}">
        <p14:creationId xmlns:p14="http://schemas.microsoft.com/office/powerpoint/2010/main" val="2058426256"/>
      </p:ext>
    </p:extLst>
  </p:cSld>
  <p:clrMapOvr>
    <a:masterClrMapping/>
  </p:clrMapOvr>
  <mc:AlternateContent xmlns:mc="http://schemas.openxmlformats.org/markup-compatibility/2006">
    <mc:Choice xmlns:p14="http://schemas.microsoft.com/office/powerpoint/2010/main" Requires="p14">
      <p:transition spd="slow" p14:dur="2000" advTm="7112"/>
    </mc:Choice>
    <mc:Fallback>
      <p:transition spd="slow" advTm="7112"/>
    </mc:Fallback>
  </mc:AlternateContent>
</p:sld>
</file>

<file path=ppt/theme/theme1.xml><?xml version="1.0" encoding="utf-8"?>
<a:theme xmlns:a="http://schemas.openxmlformats.org/drawingml/2006/main" name="DashVTI">
  <a:themeElements>
    <a:clrScheme name="Custom 6">
      <a:dk1>
        <a:sysClr val="windowText" lastClr="000000"/>
      </a:dk1>
      <a:lt1>
        <a:sysClr val="window" lastClr="FFFFFF"/>
      </a:lt1>
      <a:dk2>
        <a:srgbClr val="0D1C3B"/>
      </a:dk2>
      <a:lt2>
        <a:srgbClr val="F5F2F9"/>
      </a:lt2>
      <a:accent1>
        <a:srgbClr val="1973EB"/>
      </a:accent1>
      <a:accent2>
        <a:srgbClr val="25C8A2"/>
      </a:accent2>
      <a:accent3>
        <a:srgbClr val="BF8ED1"/>
      </a:accent3>
      <a:accent4>
        <a:srgbClr val="FE733C"/>
      </a:accent4>
      <a:accent5>
        <a:srgbClr val="FE5A5A"/>
      </a:accent5>
      <a:accent6>
        <a:srgbClr val="1AC16E"/>
      </a:accent6>
      <a:hlink>
        <a:srgbClr val="1AC16E"/>
      </a:hlink>
      <a:folHlink>
        <a:srgbClr val="00B0F0"/>
      </a:folHlink>
    </a:clrScheme>
    <a:fontScheme name="grandview display">
      <a:majorFont>
        <a:latin typeface="Grandview Display"/>
        <a:ea typeface=""/>
        <a:cs typeface=""/>
      </a:majorFont>
      <a:minorFont>
        <a:latin typeface="Grandview Display"/>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DashVTI" id="{42B0E7C6-1071-483F-A575-9AF7EE1B96AC}" vid="{E18014FF-B132-4F63-9D72-5B85E99D6417}"/>
    </a:ext>
  </a:extLst>
</a:theme>
</file>

<file path=docProps/app.xml><?xml version="1.0" encoding="utf-8"?>
<Properties xmlns="http://schemas.openxmlformats.org/officeDocument/2006/extended-properties" xmlns:vt="http://schemas.openxmlformats.org/officeDocument/2006/docPropsVTypes">
  <TotalTime>1518</TotalTime>
  <Words>574</Words>
  <Application>Microsoft Macintosh PowerPoint</Application>
  <PresentationFormat>Widescreen</PresentationFormat>
  <Paragraphs>56</Paragraphs>
  <Slides>13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Arial</vt:lpstr>
      <vt:lpstr>Grandview Display</vt:lpstr>
      <vt:lpstr>DashVTI</vt:lpstr>
      <vt:lpstr>Data 607 Final Project: Apartment Rental Cost Changes Over Time</vt:lpstr>
      <vt:lpstr>Introduction</vt:lpstr>
      <vt:lpstr>Data:</vt:lpstr>
      <vt:lpstr>Tableau Public Graphs</vt:lpstr>
      <vt:lpstr>StreetEasy All Rent Price by Area Name</vt:lpstr>
      <vt:lpstr>Boroughs by Years in All Apartment Types </vt:lpstr>
      <vt:lpstr>Apartment List Data</vt:lpstr>
      <vt:lpstr>Population Size by State and Bedroom Size</vt:lpstr>
      <vt:lpstr>Codecademy + StreetEasy Data</vt:lpstr>
      <vt:lpstr>Conclusion</vt:lpstr>
      <vt:lpstr>Conclusion</vt:lpstr>
      <vt:lpstr>Assumptions and Challenges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607 Final Project: Apartment Rental Cost Changes Over Time</dc:title>
  <dc:creator>Leticia Salazar</dc:creator>
  <cp:lastModifiedBy>Leticia Salazar</cp:lastModifiedBy>
  <cp:revision>4</cp:revision>
  <dcterms:created xsi:type="dcterms:W3CDTF">2021-12-04T17:56:19Z</dcterms:created>
  <dcterms:modified xsi:type="dcterms:W3CDTF">2021-12-08T16:21:44Z</dcterms:modified>
</cp:coreProperties>
</file>

<file path=docProps/thumbnail.jpeg>
</file>